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9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4E0"/>
    <a:srgbClr val="595959"/>
    <a:srgbClr val="EFFBFF"/>
    <a:srgbClr val="CDD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AD1A0-F6CB-05E2-23B2-8434C2D1C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07FD6F-FFF8-6477-8321-D3935FF5F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C3D22-A227-494B-FD1D-ECCCAD64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AFAA0-94EC-55E5-1351-CB70F3C0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3FFBE-76AF-5EB0-5074-9F408A50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02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FC1A5-056C-D7DA-1436-28762D7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6693D-A893-92B1-A25C-992E272A3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2912A-FAB9-B3C2-FE53-6C050490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57ACF-8079-A9E0-7BD7-8711464C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91D2E-3991-B0BA-0BC7-2B3DD76B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869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78302B-E1EF-7DEC-F03A-F84D6D2CF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84A1BA-18F2-6350-6BB5-BC9910315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8EDE1-39C8-DE61-442C-90AB9021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C4946-3179-CCF1-6092-728E9908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B07FA-77D7-4FD7-C823-BDBF0366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409C7-BF58-3873-8D1A-D3BA11F9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51759-F78D-EAE6-A3C7-5DC028DE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4B065-F6A0-F809-DE2F-C00E3CC3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5D3A2-7FA9-1FC6-571A-0838F5B8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CDC5D-D919-55C3-6FD5-557098F1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5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50F2F-666F-FE19-5C0A-A30B124D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9FFF49-CD0D-8215-FAF6-AF940F085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FDAC0-F436-8BD9-BE27-4A065DB4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D419F-2299-4CCD-D902-E26F599E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76190-491B-3961-29C7-7E05A793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2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61AF2-926B-056C-5CAA-C2E66D7C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71CDB-BCD6-4D5A-3A56-6EE73B04D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91E4E3-2C37-2CAC-6DD7-31474F221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EE05C-173F-0910-0E01-54F43008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B4CE9-E169-250E-782C-C1A53AA1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D9A88B-E29F-D20E-3701-90C1143C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8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A1631-14CB-9445-7ED6-BFAFCC49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B1FE84-5E76-1C07-B8A2-5F7C72E9C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D811CC-5AD3-5D73-FE36-232CEECE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761751-6EE3-68ED-8C90-46331B572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81AC0C-FB2B-4483-6F54-D5711AF35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A1143E-0791-AD44-0DDE-94CFBF9A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3ACBEC-582F-1D9E-51B2-10C15E10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AC6F3C-C886-A59F-AF7D-B6D42F36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43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0004A-2638-A00F-904B-B3352DEB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D0544F-485A-1E18-6DB4-AFF4606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D7F1A-BFF6-8DE1-C6C9-9D29BFF5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9E600F-AE55-E7ED-7936-47EE2DED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3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912C1C-E3CE-EB25-FDC2-EBF9C018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01BACA-3FD6-4038-B476-F4CEE8A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6593E-A346-2E85-1013-D1EE95FE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9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85044-4691-93A0-AC7C-45599883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C1E9D1-5215-896C-0FA5-88E8B3C56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6EB55-E77C-9C98-7FB7-516AFD07D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B77ED4-2581-2273-3522-EFF12781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302F13-BFC6-963D-8CF9-FB477589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226BD-5859-814D-F886-7AA2CE2D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2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C0030-956C-9720-C8AD-D6729DEF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AAAB48-434A-061B-DEC2-216C9366D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A5AD6-355E-3919-07F1-261EE5DDE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12D5FC-EE42-63A7-4EA9-0410AA2B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A58D5-508D-9A8A-CCEB-A9901408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6525EA-0F96-38FE-F049-C282B235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6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204A10-3E63-B3F8-CC81-8C082D3A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DC171-FC9F-4F69-4549-331BCD6D2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C04357-0AB6-F0F5-B092-CF9D0FA5C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413C-2722-4030-B219-C5B8BFC8DED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7F6C6-A445-4750-3542-096C33BD9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4BD2C-9EDC-CE88-70A1-342609ED4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CD804-76B8-4CEB-9D60-5BB644DD1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45880489937735109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379498706111660877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.kr/pin/678284393894824140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pinterest.co.kr/pin/46077460563316698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pinterest.co.kr/pin/27443878969852650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2040762323882835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816629344946208774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146367056630277799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pinterest.co.kr/pin/79305643429560280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103427987064627216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tstation.com/artwork/naK0o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naK0o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stark.game.onstove.com/Promotion/Package/220706v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pinterest.co.kr/pin/351069733464196667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nLKV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terest.co.kr/pin/18788523438062441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kr/pin/382454193365957217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84157-0306-EEFC-924C-D95343206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5C7481-11AC-7B83-BEDB-A5160D09A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7241B01F-2CFC-6B4F-D26F-85E104F58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1/2 액자 5">
            <a:extLst>
              <a:ext uri="{FF2B5EF4-FFF2-40B4-BE49-F238E27FC236}">
                <a16:creationId xmlns:a16="http://schemas.microsoft.com/office/drawing/2014/main" id="{49D8EB9A-DA1B-0FE0-D0EC-7E27E5A049CF}"/>
              </a:ext>
            </a:extLst>
          </p:cNvPr>
          <p:cNvSpPr>
            <a:spLocks/>
          </p:cNvSpPr>
          <p:nvPr/>
        </p:nvSpPr>
        <p:spPr>
          <a:xfrm>
            <a:off x="4297206" y="2497354"/>
            <a:ext cx="461865" cy="456681"/>
          </a:xfrm>
          <a:prstGeom prst="halfFrame">
            <a:avLst>
              <a:gd name="adj1" fmla="val 26684"/>
              <a:gd name="adj2" fmla="val 24578"/>
            </a:avLst>
          </a:prstGeom>
          <a:solidFill>
            <a:srgbClr val="595959"/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EA7356B1-F8F3-06DF-B821-911CBB3D7E96}"/>
              </a:ext>
            </a:extLst>
          </p:cNvPr>
          <p:cNvSpPr>
            <a:spLocks/>
          </p:cNvSpPr>
          <p:nvPr/>
        </p:nvSpPr>
        <p:spPr>
          <a:xfrm rot="10800000">
            <a:off x="7440045" y="3145357"/>
            <a:ext cx="461865" cy="456681"/>
          </a:xfrm>
          <a:prstGeom prst="halfFrame">
            <a:avLst>
              <a:gd name="adj1" fmla="val 26684"/>
              <a:gd name="adj2" fmla="val 24578"/>
            </a:avLst>
          </a:prstGeom>
          <a:solidFill>
            <a:srgbClr val="595959"/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1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BD82C-0FDC-EF32-F0B6-6D755B4DE53D}"/>
              </a:ext>
            </a:extLst>
          </p:cNvPr>
          <p:cNvSpPr txBox="1"/>
          <p:nvPr/>
        </p:nvSpPr>
        <p:spPr>
          <a:xfrm>
            <a:off x="1239237" y="1593335"/>
            <a:ext cx="443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아이덴티티 스킬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골렘 소환</a:t>
            </a:r>
            <a:r>
              <a:rPr lang="en-US" altLang="ko-KR" sz="2000" dirty="0">
                <a:solidFill>
                  <a:srgbClr val="595959"/>
                </a:solidFill>
              </a:rPr>
              <a:t>(X</a:t>
            </a:r>
            <a:r>
              <a:rPr lang="ko-KR" altLang="en-US" sz="2000" dirty="0">
                <a:solidFill>
                  <a:srgbClr val="595959"/>
                </a:solidFill>
              </a:rPr>
              <a:t>키</a:t>
            </a:r>
            <a:r>
              <a:rPr lang="en-US" altLang="ko-KR" sz="2000" dirty="0">
                <a:solidFill>
                  <a:srgbClr val="595959"/>
                </a:solidFill>
              </a:rPr>
              <a:t>)</a:t>
            </a:r>
            <a:endParaRPr lang="ko-KR" altLang="en-US" sz="2000" dirty="0">
              <a:solidFill>
                <a:srgbClr val="59595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11582-1239-D63E-6C5D-4EAEB4E3645C}"/>
              </a:ext>
            </a:extLst>
          </p:cNvPr>
          <p:cNvSpPr txBox="1"/>
          <p:nvPr/>
        </p:nvSpPr>
        <p:spPr>
          <a:xfrm>
            <a:off x="3790016" y="2510852"/>
            <a:ext cx="66768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>
                <a:solidFill>
                  <a:srgbClr val="FF0000"/>
                </a:solidFill>
              </a:rPr>
              <a:t>아이덴티티 게이지 </a:t>
            </a:r>
            <a:r>
              <a:rPr lang="en-US" altLang="ko-KR" sz="1200" dirty="0">
                <a:solidFill>
                  <a:srgbClr val="FF0000"/>
                </a:solidFill>
              </a:rPr>
              <a:t>70~99%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ko-KR" altLang="en-US" sz="1200" dirty="0"/>
              <a:t>돌로 이루어져 단단한 짐승형 골렘 </a:t>
            </a:r>
            <a:r>
              <a:rPr lang="en-US" altLang="ko-KR" sz="1200" dirty="0"/>
              <a:t>‘</a:t>
            </a:r>
            <a:r>
              <a:rPr lang="ko-KR" altLang="en-US" sz="1200" dirty="0">
                <a:solidFill>
                  <a:srgbClr val="FF0000"/>
                </a:solidFill>
              </a:rPr>
              <a:t>라이노스톤</a:t>
            </a:r>
            <a:r>
              <a:rPr lang="en-US" altLang="ko-KR" sz="1200" dirty="0"/>
              <a:t>(Rhino-Stone)’</a:t>
            </a:r>
            <a:r>
              <a:rPr lang="ko-KR" altLang="en-US" sz="1200" dirty="0"/>
              <a:t>을 소환한다</a:t>
            </a:r>
            <a:r>
              <a:rPr lang="en-US" altLang="ko-KR" sz="1200" dirty="0"/>
              <a:t>. </a:t>
            </a:r>
            <a:r>
              <a:rPr lang="ko-KR" altLang="en-US" sz="1200" dirty="0"/>
              <a:t>라이노스톤은 </a:t>
            </a:r>
            <a:r>
              <a:rPr lang="en-US" altLang="ko-KR" sz="1200" dirty="0">
                <a:solidFill>
                  <a:srgbClr val="FF0000"/>
                </a:solidFill>
              </a:rPr>
              <a:t>15</a:t>
            </a:r>
            <a:r>
              <a:rPr lang="ko-KR" altLang="en-US" sz="1200" dirty="0">
                <a:solidFill>
                  <a:srgbClr val="FF0000"/>
                </a:solidFill>
              </a:rPr>
              <a:t>초 후에 소환 해제</a:t>
            </a:r>
            <a:r>
              <a:rPr lang="ko-KR" altLang="en-US" sz="1200" dirty="0"/>
              <a:t> 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라이노스톤의 기본 공격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머리의 뿔로 적을 들이 박는다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초에 한번 씩 공격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/>
              <a:t>라이노스톤의 스킬</a:t>
            </a:r>
            <a:r>
              <a:rPr lang="en-US" altLang="ko-KR" sz="1200" dirty="0"/>
              <a:t>(X</a:t>
            </a:r>
            <a:r>
              <a:rPr lang="ko-KR" altLang="en-US" sz="1200" dirty="0"/>
              <a:t>키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꼬리에 돌을 망치 형태로 끌어 모아 크게 휘둘러 적을 공격한다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7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 </a:t>
            </a:r>
            <a:r>
              <a:rPr lang="en-US" altLang="ko-KR" sz="1200" dirty="0"/>
              <a:t>: </a:t>
            </a:r>
            <a:r>
              <a:rPr lang="ko-KR" altLang="en-US" sz="1200" dirty="0"/>
              <a:t>중상</a:t>
            </a:r>
            <a:endParaRPr lang="en-US" altLang="ko-KR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B11B4-14B2-E566-BA0C-43FD1FFB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20" y="2593641"/>
            <a:ext cx="2733896" cy="233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EE207-77E5-D12C-AE53-3AC91F90D398}"/>
              </a:ext>
            </a:extLst>
          </p:cNvPr>
          <p:cNvSpPr txBox="1"/>
          <p:nvPr/>
        </p:nvSpPr>
        <p:spPr>
          <a:xfrm>
            <a:off x="1056120" y="4733693"/>
            <a:ext cx="253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https://www.pinterest.co.kr/pin/45880489937735109/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263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BD82C-0FDC-EF32-F0B6-6D755B4DE53D}"/>
              </a:ext>
            </a:extLst>
          </p:cNvPr>
          <p:cNvSpPr txBox="1"/>
          <p:nvPr/>
        </p:nvSpPr>
        <p:spPr>
          <a:xfrm>
            <a:off x="1239237" y="1593335"/>
            <a:ext cx="443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아이덴티티 스킬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골렘 소환</a:t>
            </a:r>
            <a:r>
              <a:rPr lang="en-US" altLang="ko-KR" sz="2000" dirty="0">
                <a:solidFill>
                  <a:srgbClr val="595959"/>
                </a:solidFill>
              </a:rPr>
              <a:t>(X</a:t>
            </a:r>
            <a:r>
              <a:rPr lang="ko-KR" altLang="en-US" sz="2000" dirty="0">
                <a:solidFill>
                  <a:srgbClr val="595959"/>
                </a:solidFill>
              </a:rPr>
              <a:t>키</a:t>
            </a:r>
            <a:r>
              <a:rPr lang="en-US" altLang="ko-KR" sz="2000" dirty="0">
                <a:solidFill>
                  <a:srgbClr val="595959"/>
                </a:solidFill>
              </a:rPr>
              <a:t>)</a:t>
            </a:r>
            <a:endParaRPr lang="ko-KR" altLang="en-US" sz="2000" dirty="0">
              <a:solidFill>
                <a:srgbClr val="59595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00960-F543-A00B-2774-6B9F63A8B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467" y="2512394"/>
            <a:ext cx="2177076" cy="32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D46CF-F6BF-8ACA-3C61-62315FCE69DF}"/>
              </a:ext>
            </a:extLst>
          </p:cNvPr>
          <p:cNvSpPr txBox="1"/>
          <p:nvPr/>
        </p:nvSpPr>
        <p:spPr>
          <a:xfrm>
            <a:off x="3730292" y="2575231"/>
            <a:ext cx="609460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>
                <a:solidFill>
                  <a:srgbClr val="FF0000"/>
                </a:solidFill>
              </a:rPr>
              <a:t>아이덴티티 게이지 </a:t>
            </a:r>
            <a:r>
              <a:rPr lang="en-US" altLang="ko-KR" sz="1200" dirty="0">
                <a:solidFill>
                  <a:srgbClr val="FF0000"/>
                </a:solidFill>
              </a:rPr>
              <a:t>100%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강철보다 단단한 세계수 엘조윈의 일부로 만들어진 인간형 골렘 </a:t>
            </a:r>
            <a:r>
              <a:rPr lang="en-US" altLang="ko-KR" sz="1200" dirty="0"/>
              <a:t>‘</a:t>
            </a:r>
            <a:r>
              <a:rPr lang="ko-KR" altLang="en-US" sz="1200" dirty="0">
                <a:solidFill>
                  <a:srgbClr val="FF0000"/>
                </a:solidFill>
              </a:rPr>
              <a:t>위그드라실</a:t>
            </a:r>
            <a:r>
              <a:rPr lang="en-US" altLang="ko-KR" sz="1200" dirty="0"/>
              <a:t>(Yggdrasil)’</a:t>
            </a:r>
            <a:r>
              <a:rPr lang="ko-KR" altLang="en-US" sz="1200" dirty="0"/>
              <a:t>을 소환한다</a:t>
            </a:r>
            <a:r>
              <a:rPr lang="en-US" altLang="ko-KR" sz="1200" dirty="0"/>
              <a:t>. </a:t>
            </a:r>
            <a:r>
              <a:rPr lang="ko-KR" altLang="en-US" sz="1200" dirty="0"/>
              <a:t>위그드라실은 </a:t>
            </a:r>
            <a:r>
              <a:rPr lang="en-US" altLang="ko-KR" sz="1200" dirty="0">
                <a:solidFill>
                  <a:srgbClr val="FF0000"/>
                </a:solidFill>
              </a:rPr>
              <a:t>20</a:t>
            </a:r>
            <a:r>
              <a:rPr lang="ko-KR" altLang="en-US" sz="1200" dirty="0">
                <a:solidFill>
                  <a:srgbClr val="FF0000"/>
                </a:solidFill>
              </a:rPr>
              <a:t>초 후에 소환 해제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위그드라실의 기본 공격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주먹으로 적을 </a:t>
            </a:r>
            <a:r>
              <a:rPr lang="en-US" altLang="ko-KR" sz="1200" dirty="0"/>
              <a:t>2</a:t>
            </a:r>
            <a:r>
              <a:rPr lang="ko-KR" altLang="en-US" sz="1200" dirty="0"/>
              <a:t>번 가격한다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초에 한 번씩 공격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/>
              <a:t>위그드라실의 스킬</a:t>
            </a:r>
            <a:r>
              <a:rPr lang="en-US" altLang="ko-KR" sz="1200" dirty="0"/>
              <a:t>(X</a:t>
            </a:r>
            <a:r>
              <a:rPr lang="ko-KR" altLang="en-US" sz="1200" dirty="0"/>
              <a:t>키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위그드라실이 나무로 거대한 도끼를 만들어 </a:t>
            </a:r>
            <a:r>
              <a:rPr lang="en-US" altLang="ko-KR" sz="1200" dirty="0"/>
              <a:t>4</a:t>
            </a:r>
            <a:r>
              <a:rPr lang="ko-KR" altLang="en-US" sz="1200" dirty="0"/>
              <a:t>번 휘두른다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10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 </a:t>
            </a:r>
            <a:r>
              <a:rPr lang="en-US" altLang="ko-KR" sz="1200" dirty="0"/>
              <a:t>: </a:t>
            </a:r>
            <a:r>
              <a:rPr lang="ko-KR" altLang="en-US" sz="1200" dirty="0"/>
              <a:t>최상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부위 파괴 </a:t>
            </a:r>
            <a:r>
              <a:rPr lang="en-US" altLang="ko-KR" sz="1200" dirty="0"/>
              <a:t>: 1</a:t>
            </a:r>
            <a:r>
              <a:rPr lang="ko-KR" altLang="en-US" sz="1200" dirty="0"/>
              <a:t>레벨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9A402-5E00-64A1-5D5F-812BA5B4A176}"/>
              </a:ext>
            </a:extLst>
          </p:cNvPr>
          <p:cNvSpPr txBox="1"/>
          <p:nvPr/>
        </p:nvSpPr>
        <p:spPr>
          <a:xfrm>
            <a:off x="1304355" y="5791496"/>
            <a:ext cx="2244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https://www.pinterest.co.kr/pin/379498706111660877/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5157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2. </a:t>
            </a:r>
            <a:r>
              <a:rPr lang="ko-KR" altLang="en-US" sz="5400" dirty="0">
                <a:solidFill>
                  <a:srgbClr val="595959"/>
                </a:solidFill>
              </a:rPr>
              <a:t>캐릭터 특성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(1) </a:t>
            </a:r>
            <a:r>
              <a:rPr lang="ko-KR" altLang="en-US" sz="2800" dirty="0">
                <a:solidFill>
                  <a:srgbClr val="595959"/>
                </a:solidFill>
              </a:rPr>
              <a:t>기본 특성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8DD5D-3911-E41F-DBEC-BF97FE6A17E7}"/>
              </a:ext>
            </a:extLst>
          </p:cNvPr>
          <p:cNvSpPr txBox="1"/>
          <p:nvPr/>
        </p:nvSpPr>
        <p:spPr>
          <a:xfrm>
            <a:off x="1793113" y="2245608"/>
            <a:ext cx="749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spc="100" dirty="0"/>
              <a:t>지능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드루이드는 마법사 계열로 공격력이 </a:t>
            </a:r>
            <a:r>
              <a:rPr lang="ko-KR" altLang="en-US" sz="1200" spc="100" dirty="0">
                <a:solidFill>
                  <a:srgbClr val="FF0000"/>
                </a:solidFill>
              </a:rPr>
              <a:t>지능의 영향</a:t>
            </a:r>
            <a:r>
              <a:rPr lang="ko-KR" altLang="en-US" sz="1200" spc="100" dirty="0"/>
              <a:t>을 받습니다</a:t>
            </a:r>
            <a:r>
              <a:rPr lang="en-US" altLang="ko-KR" sz="1200" spc="100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spc="100" dirty="0"/>
              <a:t>체력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드루이드 클래스는 </a:t>
            </a:r>
            <a:r>
              <a:rPr lang="ko-KR" altLang="en-US" sz="1200" spc="100" dirty="0">
                <a:solidFill>
                  <a:srgbClr val="FF0000"/>
                </a:solidFill>
              </a:rPr>
              <a:t>체력 </a:t>
            </a:r>
            <a:r>
              <a:rPr lang="en-US" altLang="ko-KR" sz="1200" spc="100" dirty="0">
                <a:solidFill>
                  <a:srgbClr val="FF0000"/>
                </a:solidFill>
              </a:rPr>
              <a:t>1</a:t>
            </a:r>
            <a:r>
              <a:rPr lang="ko-KR" altLang="en-US" sz="1200" spc="100" dirty="0"/>
              <a:t>당</a:t>
            </a:r>
            <a:r>
              <a:rPr lang="ko-KR" altLang="en-US" sz="1200" spc="100" dirty="0">
                <a:solidFill>
                  <a:srgbClr val="FF0000"/>
                </a:solidFill>
              </a:rPr>
              <a:t> 최대 생명력</a:t>
            </a:r>
            <a:r>
              <a:rPr lang="ko-KR" altLang="en-US" sz="1200" spc="100" dirty="0"/>
              <a:t>이</a:t>
            </a:r>
            <a:r>
              <a:rPr lang="ko-KR" altLang="en-US" sz="1200" spc="100" dirty="0">
                <a:solidFill>
                  <a:srgbClr val="FF0000"/>
                </a:solidFill>
              </a:rPr>
              <a:t> </a:t>
            </a:r>
            <a:r>
              <a:rPr lang="en-US" altLang="ko-KR" sz="1200" spc="100" dirty="0">
                <a:solidFill>
                  <a:srgbClr val="FF0000"/>
                </a:solidFill>
              </a:rPr>
              <a:t>2.0</a:t>
            </a:r>
            <a:r>
              <a:rPr lang="ko-KR" altLang="en-US" sz="1200" spc="100" dirty="0">
                <a:solidFill>
                  <a:srgbClr val="FF0000"/>
                </a:solidFill>
              </a:rPr>
              <a:t>증가</a:t>
            </a:r>
            <a:r>
              <a:rPr lang="ko-KR" altLang="en-US" sz="1200" spc="100" dirty="0"/>
              <a:t>합니다</a:t>
            </a:r>
            <a:r>
              <a:rPr lang="en-US" altLang="ko-KR" sz="1200" spc="100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200" spc="100" dirty="0"/>
              <a:t>방어력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드루이드 클래스는 </a:t>
            </a:r>
            <a:r>
              <a:rPr lang="ko-KR" altLang="en-US" sz="1200" spc="100" dirty="0">
                <a:solidFill>
                  <a:srgbClr val="FF0000"/>
                </a:solidFill>
              </a:rPr>
              <a:t>방어력이 </a:t>
            </a:r>
            <a:r>
              <a:rPr lang="en-US" altLang="ko-KR" sz="1200" spc="100" dirty="0">
                <a:solidFill>
                  <a:srgbClr val="FF0000"/>
                </a:solidFill>
              </a:rPr>
              <a:t>95% </a:t>
            </a:r>
            <a:r>
              <a:rPr lang="ko-KR" altLang="en-US" sz="1200" spc="100" dirty="0">
                <a:solidFill>
                  <a:srgbClr val="FF0000"/>
                </a:solidFill>
              </a:rPr>
              <a:t>적용</a:t>
            </a:r>
            <a:r>
              <a:rPr lang="ko-KR" altLang="en-US" sz="1200" spc="100" dirty="0"/>
              <a:t>됩니다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A044C-1312-3911-2067-EEAE08118966}"/>
              </a:ext>
            </a:extLst>
          </p:cNvPr>
          <p:cNvSpPr txBox="1"/>
          <p:nvPr/>
        </p:nvSpPr>
        <p:spPr>
          <a:xfrm>
            <a:off x="1229906" y="3258176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(2) </a:t>
            </a:r>
            <a:r>
              <a:rPr lang="ko-KR" altLang="en-US" sz="2800" dirty="0">
                <a:solidFill>
                  <a:srgbClr val="595959"/>
                </a:solidFill>
              </a:rPr>
              <a:t>전투 특성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C1387-ED0E-4062-3542-2690482909A4}"/>
              </a:ext>
            </a:extLst>
          </p:cNvPr>
          <p:cNvSpPr txBox="1"/>
          <p:nvPr/>
        </p:nvSpPr>
        <p:spPr>
          <a:xfrm>
            <a:off x="1816147" y="3861802"/>
            <a:ext cx="749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spc="100" dirty="0"/>
              <a:t>특화</a:t>
            </a:r>
            <a:r>
              <a:rPr lang="en-US" altLang="ko-KR" sz="1200" spc="100" dirty="0"/>
              <a:t> </a:t>
            </a:r>
          </a:p>
          <a:p>
            <a:r>
              <a:rPr lang="en-US" altLang="ko-KR" sz="1200" spc="100" dirty="0"/>
              <a:t>    - 15.2 </a:t>
            </a:r>
            <a:r>
              <a:rPr lang="ko-KR" altLang="en-US" sz="1200" spc="100" dirty="0"/>
              <a:t>당 타격 시 생명 에너지 회복량 </a:t>
            </a:r>
            <a:r>
              <a:rPr lang="en-US" altLang="ko-KR" sz="1200" spc="100" dirty="0"/>
              <a:t>+1%</a:t>
            </a:r>
          </a:p>
          <a:p>
            <a:r>
              <a:rPr lang="en-US" altLang="ko-KR" sz="1200" spc="100" dirty="0"/>
              <a:t>    - 40.6 </a:t>
            </a:r>
            <a:r>
              <a:rPr lang="ko-KR" altLang="en-US" sz="1200" spc="100" dirty="0"/>
              <a:t>당 정령화 지속시간 </a:t>
            </a:r>
            <a:r>
              <a:rPr lang="en-US" altLang="ko-KR" sz="1200" spc="100" dirty="0"/>
              <a:t>+1%</a:t>
            </a:r>
          </a:p>
          <a:p>
            <a:r>
              <a:rPr lang="en-US" altLang="ko-KR" sz="1200" spc="100" dirty="0"/>
              <a:t>    - 10.7 </a:t>
            </a:r>
            <a:r>
              <a:rPr lang="ko-KR" altLang="en-US" sz="1200" spc="100" dirty="0"/>
              <a:t>당 정령화 시 스킬 피해량 </a:t>
            </a:r>
            <a:r>
              <a:rPr lang="en-US" altLang="ko-KR" sz="1200" spc="100" dirty="0"/>
              <a:t>+1%</a:t>
            </a:r>
          </a:p>
          <a:p>
            <a:r>
              <a:rPr lang="en-US" altLang="ko-KR" sz="1200" spc="100" dirty="0"/>
              <a:t>    - </a:t>
            </a:r>
            <a:r>
              <a:rPr lang="ko-KR" altLang="en-US" sz="1200" spc="100" dirty="0"/>
              <a:t>직업 각인 </a:t>
            </a:r>
            <a:r>
              <a:rPr lang="en-US" altLang="ko-KR" sz="1200" spc="100" dirty="0"/>
              <a:t>‘</a:t>
            </a:r>
            <a:r>
              <a:rPr lang="ko-KR" altLang="en-US" sz="1200" spc="100" dirty="0">
                <a:solidFill>
                  <a:srgbClr val="FF0000"/>
                </a:solidFill>
              </a:rPr>
              <a:t>엘조윈의 사도</a:t>
            </a:r>
            <a:r>
              <a:rPr lang="en-US" altLang="ko-KR" sz="1200" spc="100" dirty="0"/>
              <a:t>’ </a:t>
            </a:r>
            <a:r>
              <a:rPr lang="ko-KR" altLang="en-US" sz="1200" spc="100" dirty="0"/>
              <a:t>채용 시 높은 특화 필요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en-US" altLang="ko-KR" sz="1200" spc="100" dirty="0"/>
              <a:t>2) </a:t>
            </a:r>
            <a:r>
              <a:rPr lang="ko-KR" altLang="en-US" sz="1200" spc="100" dirty="0"/>
              <a:t>신속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치명</a:t>
            </a:r>
            <a:endParaRPr lang="en-US" altLang="ko-KR" sz="1200" spc="100" dirty="0"/>
          </a:p>
          <a:p>
            <a:r>
              <a:rPr lang="en-US" altLang="ko-KR" sz="1200" spc="100" dirty="0"/>
              <a:t>    - </a:t>
            </a:r>
            <a:r>
              <a:rPr lang="ko-KR" altLang="en-US" sz="1200" spc="100" dirty="0"/>
              <a:t>직업 각인 </a:t>
            </a:r>
            <a:r>
              <a:rPr lang="en-US" altLang="ko-KR" sz="1200" spc="100" dirty="0"/>
              <a:t>‘</a:t>
            </a:r>
            <a:r>
              <a:rPr lang="ko-KR" altLang="en-US" sz="1200" spc="100" dirty="0">
                <a:solidFill>
                  <a:srgbClr val="FF0000"/>
                </a:solidFill>
              </a:rPr>
              <a:t>골렘 마스터</a:t>
            </a:r>
            <a:r>
              <a:rPr lang="en-US" altLang="ko-KR" sz="1200" spc="100" dirty="0"/>
              <a:t>’ </a:t>
            </a:r>
            <a:r>
              <a:rPr lang="ko-KR" altLang="en-US" sz="1200" spc="100" dirty="0"/>
              <a:t>채용 시 신속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치명을 취향에 맞게 분배</a:t>
            </a:r>
            <a:r>
              <a:rPr lang="en-US" altLang="ko-KR" sz="1200" spc="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7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08E573A-9DC9-E4D6-0930-8E570F6BA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4340">
            <a:off x="2403922" y="4196575"/>
            <a:ext cx="707519" cy="5223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A16B273-25C9-05C8-D8D3-A59D538C5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86" y="4048026"/>
            <a:ext cx="607702" cy="457564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6" y="364294"/>
            <a:ext cx="713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3. </a:t>
            </a:r>
            <a:r>
              <a:rPr lang="ko-KR" altLang="en-US" sz="5400" dirty="0">
                <a:solidFill>
                  <a:srgbClr val="595959"/>
                </a:solidFill>
              </a:rPr>
              <a:t>스킬 및 트라이포드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(1) </a:t>
            </a:r>
            <a:r>
              <a:rPr lang="ko-KR" altLang="en-US" sz="2800" dirty="0">
                <a:solidFill>
                  <a:srgbClr val="595959"/>
                </a:solidFill>
              </a:rPr>
              <a:t>각성기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228B7-585B-31BE-5821-A2EA8564AF1B}"/>
              </a:ext>
            </a:extLst>
          </p:cNvPr>
          <p:cNvSpPr txBox="1"/>
          <p:nvPr/>
        </p:nvSpPr>
        <p:spPr>
          <a:xfrm>
            <a:off x="1802155" y="2168249"/>
            <a:ext cx="263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각성기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엘조윈의 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1CC96-806F-6A46-BFC4-E3FDD0481E1E}"/>
              </a:ext>
            </a:extLst>
          </p:cNvPr>
          <p:cNvSpPr txBox="1"/>
          <p:nvPr/>
        </p:nvSpPr>
        <p:spPr>
          <a:xfrm>
            <a:off x="5177506" y="2953615"/>
            <a:ext cx="584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하늘에서 엘조윈이 의지로 벼린 검이 드루이드에게 떨어진다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드루이드가 검에 꽂히면 </a:t>
            </a:r>
            <a:r>
              <a:rPr lang="en-US" altLang="ko-KR" sz="1200" spc="100" dirty="0">
                <a:solidFill>
                  <a:srgbClr val="FF0000"/>
                </a:solidFill>
              </a:rPr>
              <a:t>5</a:t>
            </a:r>
            <a:r>
              <a:rPr lang="ko-KR" altLang="en-US" sz="1200" spc="100" dirty="0">
                <a:solidFill>
                  <a:srgbClr val="FF0000"/>
                </a:solidFill>
              </a:rPr>
              <a:t>초 동안 </a:t>
            </a:r>
            <a:r>
              <a:rPr lang="ko-KR" altLang="en-US" sz="1200" spc="100" dirty="0"/>
              <a:t>드루이드</a:t>
            </a:r>
            <a:r>
              <a:rPr lang="ko-KR" altLang="en-US" sz="1200" spc="100" dirty="0">
                <a:solidFill>
                  <a:srgbClr val="FF0000"/>
                </a:solidFill>
              </a:rPr>
              <a:t> </a:t>
            </a:r>
            <a:r>
              <a:rPr lang="ko-KR" altLang="en-US" sz="1200" spc="100" dirty="0"/>
              <a:t>주변에 나뭇가지와 나뭇잎들이 회전하며 총 </a:t>
            </a:r>
            <a:r>
              <a:rPr lang="en-US" altLang="ko-KR" sz="1200" spc="100" dirty="0"/>
              <a:t>10</a:t>
            </a:r>
            <a:r>
              <a:rPr lang="ko-KR" altLang="en-US" sz="1200" spc="100" dirty="0"/>
              <a:t>번의 </a:t>
            </a:r>
            <a:r>
              <a:rPr lang="ko-KR" altLang="en-US" sz="1200" spc="100" dirty="0">
                <a:solidFill>
                  <a:srgbClr val="FF0000"/>
                </a:solidFill>
              </a:rPr>
              <a:t>지속적인 피해</a:t>
            </a:r>
            <a:r>
              <a:rPr lang="ko-KR" altLang="en-US" sz="1200" spc="100" dirty="0"/>
              <a:t>를 준다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몬스터에게 피해를 </a:t>
            </a:r>
            <a:r>
              <a:rPr lang="en-US" altLang="ko-KR" sz="1200" spc="100" dirty="0"/>
              <a:t>2</a:t>
            </a:r>
            <a:r>
              <a:rPr lang="ko-KR" altLang="en-US" sz="1200" spc="100" dirty="0"/>
              <a:t>번 입힐 때마다 생명 에너지를 흡수하여 </a:t>
            </a:r>
            <a:r>
              <a:rPr lang="ko-KR" altLang="en-US" sz="1200" spc="100" dirty="0">
                <a:solidFill>
                  <a:srgbClr val="FF0000"/>
                </a:solidFill>
              </a:rPr>
              <a:t>아이덴티티 게이지</a:t>
            </a:r>
            <a:r>
              <a:rPr lang="ko-KR" altLang="en-US" sz="1200" spc="100" dirty="0"/>
              <a:t>가 </a:t>
            </a:r>
            <a:r>
              <a:rPr lang="ko-KR" altLang="en-US" sz="1200" spc="100" dirty="0">
                <a:solidFill>
                  <a:srgbClr val="FF0000"/>
                </a:solidFill>
              </a:rPr>
              <a:t>최대 </a:t>
            </a:r>
            <a:r>
              <a:rPr lang="en-US" altLang="ko-KR" sz="1200" spc="100" dirty="0">
                <a:solidFill>
                  <a:srgbClr val="FF0000"/>
                </a:solidFill>
              </a:rPr>
              <a:t>70%</a:t>
            </a:r>
            <a:r>
              <a:rPr lang="ko-KR" altLang="en-US" sz="1200" spc="100" dirty="0">
                <a:solidFill>
                  <a:srgbClr val="FF0000"/>
                </a:solidFill>
              </a:rPr>
              <a:t>까지 상승</a:t>
            </a:r>
            <a:r>
              <a:rPr lang="ko-KR" altLang="en-US" sz="1200" spc="100" dirty="0"/>
              <a:t>한다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스킬 타입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일반</a:t>
            </a:r>
            <a:endParaRPr lang="en-US" altLang="ko-KR" sz="1200" spc="100" dirty="0"/>
          </a:p>
          <a:p>
            <a:r>
              <a:rPr lang="ko-KR" altLang="en-US" sz="1200" spc="100" dirty="0"/>
              <a:t>재사용 대기시간 </a:t>
            </a:r>
            <a:r>
              <a:rPr lang="en-US" altLang="ko-KR" sz="1200" spc="100" dirty="0"/>
              <a:t>: 5</a:t>
            </a:r>
            <a:r>
              <a:rPr lang="ko-KR" altLang="en-US" sz="1200" spc="100" dirty="0"/>
              <a:t>분</a:t>
            </a:r>
            <a:endParaRPr lang="en-US" altLang="ko-KR" sz="1200" spc="100" dirty="0"/>
          </a:p>
          <a:p>
            <a:r>
              <a:rPr lang="ko-KR" altLang="en-US" sz="1200" spc="100" dirty="0"/>
              <a:t>무력화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중상</a:t>
            </a:r>
            <a:endParaRPr lang="en-US" altLang="ko-KR" sz="1200" spc="100" dirty="0"/>
          </a:p>
          <a:p>
            <a:r>
              <a:rPr lang="ko-KR" altLang="en-US" sz="1200" spc="100" dirty="0"/>
              <a:t>부위 파괴 </a:t>
            </a:r>
            <a:r>
              <a:rPr lang="en-US" altLang="ko-KR" sz="1200" spc="100" dirty="0"/>
              <a:t>: 2</a:t>
            </a:r>
            <a:r>
              <a:rPr lang="ko-KR" altLang="en-US" sz="1200" spc="100" dirty="0"/>
              <a:t>레벨</a:t>
            </a:r>
            <a:endParaRPr lang="en-US" altLang="ko-KR" sz="1200" spc="100" dirty="0"/>
          </a:p>
          <a:p>
            <a:r>
              <a:rPr lang="ko-KR" altLang="en-US" sz="1200" spc="100" dirty="0"/>
              <a:t>슈퍼아머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피격이상 면역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상태이상 면역</a:t>
            </a:r>
            <a:endParaRPr lang="en-US" altLang="ko-KR" sz="1200" spc="1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40D261-B7DF-F72C-6CC3-76A2B1AE4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2" y="3048874"/>
            <a:ext cx="4762500" cy="476250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41DFC6-C32A-B8A6-C07E-7721F95EF8F2}"/>
              </a:ext>
            </a:extLst>
          </p:cNvPr>
          <p:cNvSpPr txBox="1"/>
          <p:nvPr/>
        </p:nvSpPr>
        <p:spPr>
          <a:xfrm>
            <a:off x="1802155" y="6141576"/>
            <a:ext cx="304501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5"/>
              </a:rPr>
              <a:t>https://www.pinterest.co.kr/pin/27443878969852650/</a:t>
            </a:r>
            <a:endParaRPr lang="en-US" altLang="ko-KR" sz="900" dirty="0"/>
          </a:p>
          <a:p>
            <a:endParaRPr lang="ko-KR" altLang="en-US" sz="900" dirty="0"/>
          </a:p>
        </p:txBody>
      </p:sp>
      <p:pic>
        <p:nvPicPr>
          <p:cNvPr id="15" name="그림 14" descr="밤, 켜진, 어두운이(가) 표시된 사진&#10;&#10;자동 생성된 설명">
            <a:extLst>
              <a:ext uri="{FF2B5EF4-FFF2-40B4-BE49-F238E27FC236}">
                <a16:creationId xmlns:a16="http://schemas.microsoft.com/office/drawing/2014/main" id="{66892054-59C4-FA23-F20A-7CA31BB0A9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r="18633" b="-932"/>
          <a:stretch/>
        </p:blipFill>
        <p:spPr>
          <a:xfrm rot="10800000">
            <a:off x="3120393" y="2895239"/>
            <a:ext cx="823241" cy="26646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796309-C827-2D73-E4F0-790B197A610C}"/>
              </a:ext>
            </a:extLst>
          </p:cNvPr>
          <p:cNvSpPr txBox="1"/>
          <p:nvPr/>
        </p:nvSpPr>
        <p:spPr>
          <a:xfrm>
            <a:off x="2108717" y="3051711"/>
            <a:ext cx="129667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이미지</a:t>
            </a:r>
            <a:r>
              <a:rPr lang="en-US" altLang="ko-KR" sz="900" dirty="0"/>
              <a:t>(</a:t>
            </a:r>
            <a:r>
              <a:rPr lang="ko-KR" altLang="en-US" sz="900" dirty="0"/>
              <a:t>검</a:t>
            </a:r>
            <a:r>
              <a:rPr lang="en-US" altLang="ko-KR" sz="900" dirty="0"/>
              <a:t>)</a:t>
            </a:r>
            <a:r>
              <a:rPr lang="ko-KR" altLang="en-US" sz="900" dirty="0"/>
              <a:t> 출처</a:t>
            </a:r>
            <a:r>
              <a:rPr lang="en-US" altLang="ko-KR" sz="900" dirty="0"/>
              <a:t>: </a:t>
            </a:r>
          </a:p>
          <a:p>
            <a:r>
              <a:rPr lang="ko-KR" altLang="en-US" sz="900" dirty="0">
                <a:hlinkClick r:id="rId7"/>
              </a:rPr>
              <a:t>https://www.pinterest.co.kr/pin/460774605633166980/</a:t>
            </a:r>
            <a:endParaRPr lang="en-US" altLang="ko-KR" sz="900" dirty="0"/>
          </a:p>
          <a:p>
            <a:endParaRPr lang="ko-KR" altLang="en-US" sz="9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DDDE63-4D95-C062-AC60-8051CF4D8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83" y="4663825"/>
            <a:ext cx="607702" cy="457564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E2790F-C4F2-BC47-5346-CADA84D96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03" y="5285611"/>
            <a:ext cx="607702" cy="457564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91340F6-105D-04F3-A9AF-5B75E26CB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9653">
            <a:off x="2340128" y="5024442"/>
            <a:ext cx="707519" cy="52234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8BBBFA-4A36-2902-8900-5069F73FF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6" y="4499182"/>
            <a:ext cx="707519" cy="522348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E306696-AB0F-3E29-E62A-8A7F6AC8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66" y="4181603"/>
            <a:ext cx="707519" cy="522348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4E778B9-0964-D511-0B9D-7C1F6A598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12" y="4671455"/>
            <a:ext cx="607702" cy="457564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706EFC1-AA3C-0395-740F-02AE9B5E1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91" y="5121389"/>
            <a:ext cx="707519" cy="522348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3349C6-53D0-8A98-893E-1E78190AE92E}"/>
              </a:ext>
            </a:extLst>
          </p:cNvPr>
          <p:cNvSpPr txBox="1"/>
          <p:nvPr/>
        </p:nvSpPr>
        <p:spPr>
          <a:xfrm>
            <a:off x="977803" y="4223147"/>
            <a:ext cx="14629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/>
              <a:t>이미지</a:t>
            </a:r>
            <a:r>
              <a:rPr lang="en-US" altLang="ko-KR" sz="800" dirty="0"/>
              <a:t>(</a:t>
            </a:r>
            <a:r>
              <a:rPr lang="ko-KR" altLang="en-US" sz="800" dirty="0"/>
              <a:t>나뭇가지</a:t>
            </a:r>
            <a:r>
              <a:rPr lang="en-US" altLang="ko-KR" sz="800" dirty="0"/>
              <a:t>)</a:t>
            </a:r>
            <a:r>
              <a:rPr lang="ko-KR" altLang="en-US" sz="800" dirty="0"/>
              <a:t> 출처</a:t>
            </a:r>
            <a:r>
              <a:rPr lang="en-US" altLang="ko-KR" sz="800" dirty="0"/>
              <a:t>:</a:t>
            </a:r>
          </a:p>
          <a:p>
            <a:pPr algn="r"/>
            <a:r>
              <a:rPr lang="ko-KR" altLang="en-US" sz="800" dirty="0">
                <a:hlinkClick r:id="rId8"/>
              </a:rPr>
              <a:t>https://www.pinterest.co.kr/pin/678284393894824140/</a:t>
            </a:r>
            <a:endParaRPr lang="en-US" altLang="ko-KR" sz="800" dirty="0"/>
          </a:p>
          <a:p>
            <a:pPr algn="r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8807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6" y="364294"/>
            <a:ext cx="713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3. </a:t>
            </a:r>
            <a:r>
              <a:rPr lang="ko-KR" altLang="en-US" sz="5400" dirty="0">
                <a:solidFill>
                  <a:srgbClr val="595959"/>
                </a:solidFill>
              </a:rPr>
              <a:t>스킬 및 트라이포드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(1) </a:t>
            </a:r>
            <a:r>
              <a:rPr lang="ko-KR" altLang="en-US" sz="2800" dirty="0">
                <a:solidFill>
                  <a:srgbClr val="595959"/>
                </a:solidFill>
              </a:rPr>
              <a:t>각성기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228B7-585B-31BE-5821-A2EA8564AF1B}"/>
              </a:ext>
            </a:extLst>
          </p:cNvPr>
          <p:cNvSpPr txBox="1"/>
          <p:nvPr/>
        </p:nvSpPr>
        <p:spPr>
          <a:xfrm>
            <a:off x="1802155" y="2168249"/>
            <a:ext cx="288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각성기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아무카의 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6EF7F-6D44-280F-70CF-E27B8F8DB7B2}"/>
              </a:ext>
            </a:extLst>
          </p:cNvPr>
          <p:cNvSpPr txBox="1"/>
          <p:nvPr/>
        </p:nvSpPr>
        <p:spPr>
          <a:xfrm>
            <a:off x="5177506" y="3221810"/>
            <a:ext cx="5849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캐릭터에게 최초의 드루이드 </a:t>
            </a:r>
            <a:r>
              <a:rPr lang="en-US" altLang="ko-KR" sz="1200" spc="100" dirty="0"/>
              <a:t>‘</a:t>
            </a:r>
            <a:r>
              <a:rPr lang="ko-KR" altLang="en-US" sz="1200" spc="100" dirty="0"/>
              <a:t>아무카</a:t>
            </a:r>
            <a:r>
              <a:rPr lang="en-US" altLang="ko-KR" sz="1200" spc="100" dirty="0"/>
              <a:t>’</a:t>
            </a:r>
            <a:r>
              <a:rPr lang="ko-KR" altLang="en-US" sz="1200" spc="100" dirty="0"/>
              <a:t>의 혼이 깃든다</a:t>
            </a:r>
            <a:r>
              <a:rPr lang="en-US" altLang="ko-KR" sz="1200" spc="100" dirty="0"/>
              <a:t>.</a:t>
            </a:r>
            <a:r>
              <a:rPr lang="ko-KR" altLang="en-US" sz="1200" spc="100" dirty="0"/>
              <a:t> 아무카는 고대의 골렘 두 마리를 동시에 소환한 역사상 가장 위대한 드루이드라고 전해진다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아무카의 혼이 캐릭터에 깃들면서 주변에 </a:t>
            </a:r>
            <a:r>
              <a:rPr lang="ko-KR" altLang="en-US" sz="1200" spc="100" dirty="0">
                <a:solidFill>
                  <a:srgbClr val="FF0000"/>
                </a:solidFill>
              </a:rPr>
              <a:t>충격파</a:t>
            </a:r>
            <a:r>
              <a:rPr lang="ko-KR" altLang="en-US" sz="1200" spc="100" dirty="0"/>
              <a:t>를 발생시켜 적을 날려버린다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그 후 </a:t>
            </a:r>
            <a:r>
              <a:rPr lang="ko-KR" altLang="en-US" sz="1200" spc="100" dirty="0">
                <a:solidFill>
                  <a:srgbClr val="FF0000"/>
                </a:solidFill>
              </a:rPr>
              <a:t>고대 골렘 두 마리</a:t>
            </a:r>
            <a:r>
              <a:rPr lang="ko-KR" altLang="en-US" sz="1200" spc="100" dirty="0"/>
              <a:t>를 </a:t>
            </a:r>
            <a:r>
              <a:rPr lang="ko-KR" altLang="en-US" sz="1200" spc="100" dirty="0">
                <a:solidFill>
                  <a:srgbClr val="FF0000"/>
                </a:solidFill>
              </a:rPr>
              <a:t>동시에 소환</a:t>
            </a:r>
            <a:r>
              <a:rPr lang="ko-KR" altLang="en-US" sz="1200" spc="100" dirty="0"/>
              <a:t>할 수 있는 </a:t>
            </a:r>
            <a:r>
              <a:rPr lang="en-US" altLang="ko-KR" sz="1200" spc="100" dirty="0">
                <a:solidFill>
                  <a:srgbClr val="FF0000"/>
                </a:solidFill>
              </a:rPr>
              <a:t>1</a:t>
            </a:r>
            <a:r>
              <a:rPr lang="ko-KR" altLang="en-US" sz="1200" spc="100" dirty="0">
                <a:solidFill>
                  <a:srgbClr val="FF0000"/>
                </a:solidFill>
              </a:rPr>
              <a:t>회성 버프</a:t>
            </a:r>
            <a:r>
              <a:rPr lang="ko-KR" altLang="en-US" sz="1200" spc="100" dirty="0"/>
              <a:t>가 생성된다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골렘을 소환하고 나면 버프는 사라진다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스킬 타입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일반</a:t>
            </a:r>
            <a:endParaRPr lang="en-US" altLang="ko-KR" sz="1200" spc="100" dirty="0"/>
          </a:p>
          <a:p>
            <a:r>
              <a:rPr lang="ko-KR" altLang="en-US" sz="1200" spc="100" dirty="0"/>
              <a:t>재사용 대기시간 </a:t>
            </a:r>
            <a:r>
              <a:rPr lang="en-US" altLang="ko-KR" sz="1200" spc="100" dirty="0"/>
              <a:t>: 5</a:t>
            </a:r>
            <a:r>
              <a:rPr lang="ko-KR" altLang="en-US" sz="1200" spc="100" dirty="0"/>
              <a:t>분</a:t>
            </a:r>
            <a:endParaRPr lang="en-US" altLang="ko-KR" sz="1200" spc="100" dirty="0"/>
          </a:p>
          <a:p>
            <a:r>
              <a:rPr lang="ko-KR" altLang="en-US" sz="1200" spc="100" dirty="0"/>
              <a:t>무력화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최상</a:t>
            </a:r>
            <a:endParaRPr lang="en-US" altLang="ko-KR" sz="1200" spc="100" dirty="0"/>
          </a:p>
          <a:p>
            <a:r>
              <a:rPr lang="ko-KR" altLang="en-US" sz="1200" spc="100" dirty="0"/>
              <a:t>슈퍼아머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피격이상 면역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상태이상 면역</a:t>
            </a:r>
            <a:endParaRPr lang="en-US" altLang="ko-KR" sz="1200" spc="1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E49B1F-97C2-F2AE-8E53-885F8FF4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62" y="2691469"/>
            <a:ext cx="2496998" cy="340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8040D-2E3A-3B06-902D-531022457658}"/>
              </a:ext>
            </a:extLst>
          </p:cNvPr>
          <p:cNvSpPr txBox="1"/>
          <p:nvPr/>
        </p:nvSpPr>
        <p:spPr>
          <a:xfrm>
            <a:off x="1886131" y="6100771"/>
            <a:ext cx="300085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</a:t>
            </a:r>
            <a:r>
              <a:rPr lang="en-US" altLang="ko-KR" sz="900" dirty="0"/>
              <a:t>(</a:t>
            </a:r>
            <a:r>
              <a:rPr lang="ko-KR" altLang="en-US" sz="900" dirty="0"/>
              <a:t>최초의 드루이드 </a:t>
            </a:r>
            <a:r>
              <a:rPr lang="en-US" altLang="ko-KR" sz="900" dirty="0"/>
              <a:t>‘</a:t>
            </a:r>
            <a:r>
              <a:rPr lang="ko-KR" altLang="en-US" sz="900" dirty="0"/>
              <a:t>아무카</a:t>
            </a:r>
            <a:r>
              <a:rPr lang="en-US" altLang="ko-KR" sz="900" dirty="0"/>
              <a:t>’)</a:t>
            </a:r>
            <a:r>
              <a:rPr lang="ko-KR" altLang="en-US" sz="900" dirty="0"/>
              <a:t>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https://www.pinterest.co.kr/pin/2040762323882835/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4448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6" y="364294"/>
            <a:ext cx="713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3. </a:t>
            </a:r>
            <a:r>
              <a:rPr lang="ko-KR" altLang="en-US" sz="5400" dirty="0">
                <a:solidFill>
                  <a:srgbClr val="595959"/>
                </a:solidFill>
              </a:rPr>
              <a:t>스킬 및 트라이포드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(2) </a:t>
            </a:r>
            <a:r>
              <a:rPr lang="ko-KR" altLang="en-US" sz="2800" dirty="0">
                <a:solidFill>
                  <a:srgbClr val="595959"/>
                </a:solidFill>
              </a:rPr>
              <a:t>스킬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6EF7F-6D44-280F-70CF-E27B8F8DB7B2}"/>
              </a:ext>
            </a:extLst>
          </p:cNvPr>
          <p:cNvSpPr txBox="1"/>
          <p:nvPr/>
        </p:nvSpPr>
        <p:spPr>
          <a:xfrm>
            <a:off x="1755501" y="4815161"/>
            <a:ext cx="387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한 번 밟으면 움직일 수 없도록 발을 옭아매 빠져나가지 못하게 만드는 원형의 덫을 설치한다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스킬 타입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지점 </a:t>
            </a:r>
            <a:r>
              <a:rPr lang="en-US" altLang="ko-KR" sz="1200" spc="100" dirty="0"/>
              <a:t>(</a:t>
            </a:r>
            <a:r>
              <a:rPr lang="ko-KR" altLang="en-US" sz="1200" spc="100" dirty="0">
                <a:solidFill>
                  <a:srgbClr val="FF0000"/>
                </a:solidFill>
              </a:rPr>
              <a:t>범위 지정 없음</a:t>
            </a:r>
            <a:r>
              <a:rPr lang="en-US" altLang="ko-KR" sz="1200" spc="100" dirty="0"/>
              <a:t>)</a:t>
            </a:r>
          </a:p>
          <a:p>
            <a:r>
              <a:rPr lang="ko-KR" altLang="en-US" sz="1200" spc="100" dirty="0"/>
              <a:t>재사용 대기시간 </a:t>
            </a:r>
            <a:r>
              <a:rPr lang="en-US" altLang="ko-KR" sz="1200" spc="100" dirty="0"/>
              <a:t>: 8</a:t>
            </a:r>
            <a:r>
              <a:rPr lang="ko-KR" altLang="en-US" sz="1200" spc="100" dirty="0"/>
              <a:t>초</a:t>
            </a:r>
            <a:endParaRPr lang="en-US" altLang="ko-KR" sz="1200" spc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4D550-CACE-FD75-3102-66DB6731813F}"/>
              </a:ext>
            </a:extLst>
          </p:cNvPr>
          <p:cNvSpPr txBox="1"/>
          <p:nvPr/>
        </p:nvSpPr>
        <p:spPr>
          <a:xfrm>
            <a:off x="1755502" y="2513661"/>
            <a:ext cx="288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부시 트랩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F73A1F-B26F-5ADD-FD84-99C23FAD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84" y="2574876"/>
            <a:ext cx="2619048" cy="2638095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E219FF-07CD-C648-5B0B-60EAD3FBB971}"/>
              </a:ext>
            </a:extLst>
          </p:cNvPr>
          <p:cNvSpPr/>
          <p:nvPr/>
        </p:nvSpPr>
        <p:spPr>
          <a:xfrm>
            <a:off x="7531651" y="2419251"/>
            <a:ext cx="1162394" cy="11623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재사용 대기시간이 </a:t>
            </a:r>
            <a:r>
              <a:rPr lang="en-US" altLang="ko-KR" sz="1000" dirty="0"/>
              <a:t>1</a:t>
            </a:r>
            <a:r>
              <a:rPr lang="ko-KR" altLang="en-US" sz="1000" dirty="0"/>
              <a:t>초 감소한다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02F8A-DFD5-9DDF-6739-BEB104EAE3EE}"/>
              </a:ext>
            </a:extLst>
          </p:cNvPr>
          <p:cNvSpPr/>
          <p:nvPr/>
        </p:nvSpPr>
        <p:spPr>
          <a:xfrm>
            <a:off x="8785837" y="2419250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적의 치명타 저항률을 </a:t>
            </a:r>
            <a:r>
              <a:rPr lang="en-US" altLang="ko-KR" sz="1000" dirty="0"/>
              <a:t>6</a:t>
            </a:r>
            <a:r>
              <a:rPr lang="ko-KR" altLang="en-US" sz="1000" dirty="0"/>
              <a:t>초간 </a:t>
            </a:r>
            <a:r>
              <a:rPr lang="en-US" altLang="ko-KR" sz="1000" dirty="0"/>
              <a:t>10% </a:t>
            </a:r>
            <a:r>
              <a:rPr lang="ko-KR" altLang="en-US" sz="1000" dirty="0"/>
              <a:t>감소시킨다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95EEE-4F6A-B73B-B595-0A72F016EB97}"/>
              </a:ext>
            </a:extLst>
          </p:cNvPr>
          <p:cNvSpPr/>
          <p:nvPr/>
        </p:nvSpPr>
        <p:spPr>
          <a:xfrm>
            <a:off x="6294815" y="3758232"/>
            <a:ext cx="1162395" cy="11623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공격 적중 시 적의 이동 속도가 감소한다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E90C91-F7D9-794A-2BC7-A28EB2E0DBD9}"/>
              </a:ext>
            </a:extLst>
          </p:cNvPr>
          <p:cNvSpPr/>
          <p:nvPr/>
        </p:nvSpPr>
        <p:spPr>
          <a:xfrm>
            <a:off x="7540328" y="375823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생명 에너지 획득량이 </a:t>
            </a:r>
            <a:r>
              <a:rPr lang="en-US" altLang="ko-KR" sz="1000" dirty="0"/>
              <a:t>100% </a:t>
            </a:r>
            <a:r>
              <a:rPr lang="ko-KR" altLang="en-US" sz="1000" dirty="0"/>
              <a:t>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2DEAE1-D71C-F0EB-B2CA-C9C080F1A2C8}"/>
              </a:ext>
            </a:extLst>
          </p:cNvPr>
          <p:cNvSpPr/>
          <p:nvPr/>
        </p:nvSpPr>
        <p:spPr>
          <a:xfrm>
            <a:off x="8785838" y="376240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덫의 지속시간이 끝나면서 폭발하여 주변에 데미지를 준다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B2C40-D83C-53E4-CA8D-31B93C2A7906}"/>
              </a:ext>
            </a:extLst>
          </p:cNvPr>
          <p:cNvSpPr/>
          <p:nvPr/>
        </p:nvSpPr>
        <p:spPr>
          <a:xfrm>
            <a:off x="6950454" y="5116345"/>
            <a:ext cx="1162394" cy="11623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스킬의 중심으로 적을 끌어당긴다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09D5C8-2D1D-19D4-FE4D-EC02169C67B0}"/>
              </a:ext>
            </a:extLst>
          </p:cNvPr>
          <p:cNvSpPr/>
          <p:nvPr/>
        </p:nvSpPr>
        <p:spPr>
          <a:xfrm>
            <a:off x="8239878" y="5104312"/>
            <a:ext cx="1162393" cy="11623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덫이 설치된 후 주변으로 </a:t>
            </a:r>
            <a:r>
              <a:rPr lang="en-US" altLang="ko-KR" sz="1000" dirty="0"/>
              <a:t>20% </a:t>
            </a:r>
            <a:r>
              <a:rPr lang="ko-KR" altLang="en-US" sz="1000" dirty="0"/>
              <a:t>커지며 지속 시간이 </a:t>
            </a:r>
            <a:r>
              <a:rPr lang="en-US" altLang="ko-KR" sz="1000" dirty="0"/>
              <a:t>2</a:t>
            </a:r>
            <a:r>
              <a:rPr lang="ko-KR" altLang="en-US" sz="1000" dirty="0"/>
              <a:t>초 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500DE8-A524-223C-648C-1883969B106B}"/>
              </a:ext>
            </a:extLst>
          </p:cNvPr>
          <p:cNvSpPr/>
          <p:nvPr/>
        </p:nvSpPr>
        <p:spPr>
          <a:xfrm>
            <a:off x="6277464" y="2425016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스킬 범위가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6AD57-3BC9-DDE9-FB5A-686D7E4378A5}"/>
              </a:ext>
            </a:extLst>
          </p:cNvPr>
          <p:cNvSpPr txBox="1"/>
          <p:nvPr/>
        </p:nvSpPr>
        <p:spPr>
          <a:xfrm>
            <a:off x="7673120" y="4881773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12.5% </a:t>
            </a:r>
            <a:r>
              <a:rPr lang="ko-KR" altLang="en-US" sz="800" dirty="0"/>
              <a:t>씩 증가</a:t>
            </a:r>
            <a:r>
              <a:rPr lang="en-US" altLang="ko-KR" sz="8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CE099-5968-F542-ABDA-DFAEF392CADB}"/>
              </a:ext>
            </a:extLst>
          </p:cNvPr>
          <p:cNvSpPr txBox="1"/>
          <p:nvPr/>
        </p:nvSpPr>
        <p:spPr>
          <a:xfrm>
            <a:off x="7686070" y="3553591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0.4</a:t>
            </a:r>
            <a:r>
              <a:rPr lang="ko-KR" altLang="en-US" sz="800" dirty="0"/>
              <a:t>초 씩 증가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FDB0D7-DEF2-DFB6-53AA-B32CEDFDCD3F}"/>
              </a:ext>
            </a:extLst>
          </p:cNvPr>
          <p:cNvSpPr txBox="1"/>
          <p:nvPr/>
        </p:nvSpPr>
        <p:spPr>
          <a:xfrm>
            <a:off x="4413618" y="3661313"/>
            <a:ext cx="924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https://www.pinterest.co.kr/pin/816629344946208774/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9347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6" y="364294"/>
            <a:ext cx="713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3. </a:t>
            </a:r>
            <a:r>
              <a:rPr lang="ko-KR" altLang="en-US" sz="5400" dirty="0">
                <a:solidFill>
                  <a:srgbClr val="595959"/>
                </a:solidFill>
              </a:rPr>
              <a:t>스킬 및 트라이포드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(2) </a:t>
            </a:r>
            <a:r>
              <a:rPr lang="ko-KR" altLang="en-US" sz="2800" dirty="0">
                <a:solidFill>
                  <a:srgbClr val="595959"/>
                </a:solidFill>
              </a:rPr>
              <a:t>스킬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6EF7F-6D44-280F-70CF-E27B8F8DB7B2}"/>
              </a:ext>
            </a:extLst>
          </p:cNvPr>
          <p:cNvSpPr txBox="1"/>
          <p:nvPr/>
        </p:nvSpPr>
        <p:spPr>
          <a:xfrm>
            <a:off x="1755502" y="4815161"/>
            <a:ext cx="3880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하급 나무 정령인 드라이어드를 소환한다</a:t>
            </a:r>
            <a:r>
              <a:rPr lang="en-US" altLang="ko-KR" sz="1200" spc="100" dirty="0"/>
              <a:t>. 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정령 스킬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적에게 나무껍질들을 던진다</a:t>
            </a:r>
            <a:r>
              <a:rPr lang="en-US" altLang="ko-KR" sz="1200" spc="100" dirty="0"/>
              <a:t>.</a:t>
            </a:r>
          </a:p>
          <a:p>
            <a:r>
              <a:rPr lang="ko-KR" altLang="en-US" sz="1200" spc="100" dirty="0"/>
              <a:t>스킬 타입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체인</a:t>
            </a:r>
            <a:endParaRPr lang="en-US" altLang="ko-KR" sz="1200" spc="100" dirty="0"/>
          </a:p>
          <a:p>
            <a:r>
              <a:rPr lang="ko-KR" altLang="en-US" sz="1200" spc="100" dirty="0"/>
              <a:t>재사용 대기시간 </a:t>
            </a:r>
            <a:r>
              <a:rPr lang="en-US" altLang="ko-KR" sz="1200" spc="100" dirty="0"/>
              <a:t>: 15</a:t>
            </a:r>
            <a:r>
              <a:rPr lang="ko-KR" altLang="en-US" sz="1200" spc="100" dirty="0"/>
              <a:t>초 </a:t>
            </a:r>
            <a:r>
              <a:rPr lang="en-US" altLang="ko-KR" sz="1200" spc="100" dirty="0"/>
              <a:t>(</a:t>
            </a:r>
            <a:r>
              <a:rPr lang="ko-KR" altLang="en-US" sz="1200" spc="100" dirty="0"/>
              <a:t>정령 스킬 </a:t>
            </a:r>
            <a:r>
              <a:rPr lang="en-US" altLang="ko-KR" sz="1200" spc="100" dirty="0"/>
              <a:t>4</a:t>
            </a:r>
            <a:r>
              <a:rPr lang="ko-KR" altLang="en-US" sz="1200" spc="100" dirty="0"/>
              <a:t>초</a:t>
            </a:r>
            <a:r>
              <a:rPr lang="en-US" altLang="ko-KR" sz="1200" spc="100" dirty="0"/>
              <a:t>)</a:t>
            </a:r>
          </a:p>
          <a:p>
            <a:r>
              <a:rPr lang="ko-KR" altLang="en-US" sz="1200" spc="100" dirty="0"/>
              <a:t>유지 시간 </a:t>
            </a:r>
            <a:r>
              <a:rPr lang="en-US" altLang="ko-KR" sz="1200" spc="100" dirty="0"/>
              <a:t>: 8</a:t>
            </a:r>
            <a:r>
              <a:rPr lang="ko-KR" altLang="en-US" sz="1200" spc="100" dirty="0"/>
              <a:t>초</a:t>
            </a:r>
            <a:endParaRPr lang="en-US" altLang="ko-KR" sz="1200" spc="100" dirty="0"/>
          </a:p>
          <a:p>
            <a:endParaRPr lang="en-US" altLang="ko-KR" sz="1200" spc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4D550-CACE-FD75-3102-66DB6731813F}"/>
              </a:ext>
            </a:extLst>
          </p:cNvPr>
          <p:cNvSpPr txBox="1"/>
          <p:nvPr/>
        </p:nvSpPr>
        <p:spPr>
          <a:xfrm>
            <a:off x="1836148" y="2343506"/>
            <a:ext cx="2073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하급 나무 정령 </a:t>
            </a:r>
            <a:endParaRPr lang="en-US" altLang="ko-KR" sz="2000" dirty="0">
              <a:solidFill>
                <a:srgbClr val="595959"/>
              </a:solidFill>
            </a:endParaRPr>
          </a:p>
          <a:p>
            <a:r>
              <a:rPr lang="ko-KR" altLang="en-US" sz="2000" dirty="0">
                <a:solidFill>
                  <a:srgbClr val="595959"/>
                </a:solidFill>
              </a:rPr>
              <a:t>드라이어드 소환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E219FF-07CD-C648-5B0B-60EAD3FBB971}"/>
              </a:ext>
            </a:extLst>
          </p:cNvPr>
          <p:cNvSpPr/>
          <p:nvPr/>
        </p:nvSpPr>
        <p:spPr>
          <a:xfrm>
            <a:off x="7531651" y="2419251"/>
            <a:ext cx="1162394" cy="11623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마나 소모량이 </a:t>
            </a:r>
            <a:r>
              <a:rPr lang="en-US" altLang="ko-KR" sz="1000" dirty="0"/>
              <a:t>40% </a:t>
            </a:r>
            <a:r>
              <a:rPr lang="ko-KR" altLang="en-US" sz="1000" dirty="0"/>
              <a:t>감소한다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02F8A-DFD5-9DDF-6739-BEB104EAE3EE}"/>
              </a:ext>
            </a:extLst>
          </p:cNvPr>
          <p:cNvSpPr/>
          <p:nvPr/>
        </p:nvSpPr>
        <p:spPr>
          <a:xfrm>
            <a:off x="8785837" y="2419250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마나 소모량이 </a:t>
            </a:r>
            <a:r>
              <a:rPr lang="en-US" altLang="ko-KR" sz="1000" dirty="0"/>
              <a:t>50% </a:t>
            </a:r>
            <a:r>
              <a:rPr lang="ko-KR" altLang="en-US" sz="1000" dirty="0"/>
              <a:t>증가하지만 두 마리를 소환한다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95EEE-4F6A-B73B-B595-0A72F016EB97}"/>
              </a:ext>
            </a:extLst>
          </p:cNvPr>
          <p:cNvSpPr/>
          <p:nvPr/>
        </p:nvSpPr>
        <p:spPr>
          <a:xfrm>
            <a:off x="6294815" y="3758232"/>
            <a:ext cx="1162395" cy="11623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드라이어드의 공격으로 생명 에너지를 획득할 수 있게 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E90C91-F7D9-794A-2BC7-A28EB2E0DBD9}"/>
              </a:ext>
            </a:extLst>
          </p:cNvPr>
          <p:cNvSpPr/>
          <p:nvPr/>
        </p:nvSpPr>
        <p:spPr>
          <a:xfrm>
            <a:off x="7540328" y="375823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드라이어드의 정령 스킬 피해량이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2DEAE1-D71C-F0EB-B2CA-C9C080F1A2C8}"/>
              </a:ext>
            </a:extLst>
          </p:cNvPr>
          <p:cNvSpPr/>
          <p:nvPr/>
        </p:nvSpPr>
        <p:spPr>
          <a:xfrm>
            <a:off x="8785838" y="376240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자원의 자연 회복량을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B2C40-D83C-53E4-CA8D-31B93C2A7906}"/>
              </a:ext>
            </a:extLst>
          </p:cNvPr>
          <p:cNvSpPr/>
          <p:nvPr/>
        </p:nvSpPr>
        <p:spPr>
          <a:xfrm>
            <a:off x="6950454" y="5116345"/>
            <a:ext cx="1162394" cy="11623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생명 에너지 획득량 혹은 자연 회복량을 </a:t>
            </a:r>
            <a:r>
              <a:rPr lang="en-US" altLang="ko-KR" sz="1000" dirty="0"/>
              <a:t>2</a:t>
            </a:r>
            <a:r>
              <a:rPr lang="ko-KR" altLang="en-US" sz="1000" dirty="0"/>
              <a:t>배 증가시킨다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09D5C8-2D1D-19D4-FE4D-EC02169C67B0}"/>
              </a:ext>
            </a:extLst>
          </p:cNvPr>
          <p:cNvSpPr/>
          <p:nvPr/>
        </p:nvSpPr>
        <p:spPr>
          <a:xfrm>
            <a:off x="8239878" y="5104312"/>
            <a:ext cx="1162393" cy="11623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상급 나무 정령 엔트 소환의 매개체가 될 때 엔트의 공격력을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증가시킨다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500DE8-A524-223C-648C-1883969B106B}"/>
              </a:ext>
            </a:extLst>
          </p:cNvPr>
          <p:cNvSpPr/>
          <p:nvPr/>
        </p:nvSpPr>
        <p:spPr>
          <a:xfrm>
            <a:off x="6277464" y="2425016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소환 유지시간이 </a:t>
            </a:r>
            <a:r>
              <a:rPr lang="en-US" altLang="ko-KR" sz="1000" dirty="0"/>
              <a:t>1</a:t>
            </a:r>
            <a:r>
              <a:rPr lang="ko-KR" altLang="en-US" sz="1000" dirty="0"/>
              <a:t>초 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6AD57-3BC9-DDE9-FB5A-686D7E4378A5}"/>
              </a:ext>
            </a:extLst>
          </p:cNvPr>
          <p:cNvSpPr txBox="1"/>
          <p:nvPr/>
        </p:nvSpPr>
        <p:spPr>
          <a:xfrm>
            <a:off x="7757658" y="4892966"/>
            <a:ext cx="7054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2% </a:t>
            </a:r>
            <a:r>
              <a:rPr lang="ko-KR" altLang="en-US" sz="800" dirty="0"/>
              <a:t>씩 증가</a:t>
            </a:r>
            <a:r>
              <a:rPr lang="en-US" altLang="ko-KR" sz="8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CE099-5968-F542-ABDA-DFAEF392CADB}"/>
              </a:ext>
            </a:extLst>
          </p:cNvPr>
          <p:cNvSpPr txBox="1"/>
          <p:nvPr/>
        </p:nvSpPr>
        <p:spPr>
          <a:xfrm>
            <a:off x="7764134" y="3534855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2%</a:t>
            </a:r>
            <a:r>
              <a:rPr lang="ko-KR" altLang="en-US" sz="800" dirty="0"/>
              <a:t> 씩 증가</a:t>
            </a:r>
            <a:endParaRPr lang="en-US" altLang="ko-KR" sz="800" dirty="0"/>
          </a:p>
        </p:txBody>
      </p:sp>
      <p:pic>
        <p:nvPicPr>
          <p:cNvPr id="8" name="그림 7" descr="식물이(가) 표시된 사진&#10;&#10;자동 생성된 설명">
            <a:extLst>
              <a:ext uri="{FF2B5EF4-FFF2-40B4-BE49-F238E27FC236}">
                <a16:creationId xmlns:a16="http://schemas.microsoft.com/office/drawing/2014/main" id="{CD12B2E1-5BBD-025F-FCFB-5743F9FA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409" y="2882138"/>
            <a:ext cx="1233893" cy="175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97B7F2-A9D4-D992-631B-67522F869F27}"/>
              </a:ext>
            </a:extLst>
          </p:cNvPr>
          <p:cNvSpPr txBox="1"/>
          <p:nvPr/>
        </p:nvSpPr>
        <p:spPr>
          <a:xfrm>
            <a:off x="6418156" y="3545860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0.4</a:t>
            </a:r>
            <a:r>
              <a:rPr lang="ko-KR" altLang="en-US" sz="800" dirty="0"/>
              <a:t>초 씩 증가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33EF4-140D-32CC-B7CB-EB23E6845F78}"/>
              </a:ext>
            </a:extLst>
          </p:cNvPr>
          <p:cNvSpPr txBox="1"/>
          <p:nvPr/>
        </p:nvSpPr>
        <p:spPr>
          <a:xfrm>
            <a:off x="3335862" y="4030331"/>
            <a:ext cx="11623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https://www.pinterest.co.kr/pin/146367056630277799/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8945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6" y="364294"/>
            <a:ext cx="713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3. </a:t>
            </a:r>
            <a:r>
              <a:rPr lang="ko-KR" altLang="en-US" sz="5400" dirty="0">
                <a:solidFill>
                  <a:srgbClr val="595959"/>
                </a:solidFill>
              </a:rPr>
              <a:t>스킬 및 트라이포드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(2) </a:t>
            </a:r>
            <a:r>
              <a:rPr lang="ko-KR" altLang="en-US" sz="2800" dirty="0">
                <a:solidFill>
                  <a:srgbClr val="595959"/>
                </a:solidFill>
              </a:rPr>
              <a:t>스킬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6EF7F-6D44-280F-70CF-E27B8F8DB7B2}"/>
              </a:ext>
            </a:extLst>
          </p:cNvPr>
          <p:cNvSpPr txBox="1"/>
          <p:nvPr/>
        </p:nvSpPr>
        <p:spPr>
          <a:xfrm>
            <a:off x="1755501" y="4815161"/>
            <a:ext cx="38988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드라이어드를 매개체로 상급 나무 정령인 엔트를 소환한다</a:t>
            </a:r>
            <a:r>
              <a:rPr lang="en-US" altLang="ko-KR" sz="1200" spc="100" dirty="0"/>
              <a:t>. (</a:t>
            </a:r>
            <a:r>
              <a:rPr lang="ko-KR" altLang="en-US" sz="1200" spc="100" dirty="0"/>
              <a:t>상급 정령은 매개체가 없으면 소환할 수 없다</a:t>
            </a:r>
            <a:r>
              <a:rPr lang="en-US" altLang="ko-KR" sz="1200" spc="100" dirty="0"/>
              <a:t>.)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정령 스킬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땅속에 손을 넣고 일정 거리에서 들어 올린다</a:t>
            </a:r>
            <a:r>
              <a:rPr lang="en-US" altLang="ko-KR" sz="1200" spc="100" dirty="0"/>
              <a:t>.</a:t>
            </a:r>
          </a:p>
          <a:p>
            <a:r>
              <a:rPr lang="ko-KR" altLang="en-US" sz="1200" spc="100" dirty="0"/>
              <a:t>스킬 타입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체인</a:t>
            </a:r>
            <a:endParaRPr lang="en-US" altLang="ko-KR" sz="1200" spc="100" dirty="0"/>
          </a:p>
          <a:p>
            <a:r>
              <a:rPr lang="ko-KR" altLang="en-US" sz="1200" spc="100" dirty="0"/>
              <a:t>재사용 대기시간 </a:t>
            </a:r>
            <a:r>
              <a:rPr lang="en-US" altLang="ko-KR" sz="1200" spc="100" dirty="0"/>
              <a:t>: 25</a:t>
            </a:r>
            <a:r>
              <a:rPr lang="ko-KR" altLang="en-US" sz="1200" spc="100" dirty="0"/>
              <a:t>초 </a:t>
            </a:r>
            <a:r>
              <a:rPr lang="en-US" altLang="ko-KR" sz="1200" spc="100" dirty="0"/>
              <a:t>(</a:t>
            </a:r>
            <a:r>
              <a:rPr lang="ko-KR" altLang="en-US" sz="1200" spc="100" dirty="0"/>
              <a:t>정령 스킬 </a:t>
            </a:r>
            <a:r>
              <a:rPr lang="en-US" altLang="ko-KR" sz="1200" spc="100" dirty="0"/>
              <a:t>6</a:t>
            </a:r>
            <a:r>
              <a:rPr lang="ko-KR" altLang="en-US" sz="1200" spc="100" dirty="0"/>
              <a:t>초</a:t>
            </a:r>
            <a:r>
              <a:rPr lang="en-US" altLang="ko-KR" sz="1200" spc="100" dirty="0"/>
              <a:t>)</a:t>
            </a:r>
          </a:p>
          <a:p>
            <a:r>
              <a:rPr lang="ko-KR" altLang="en-US" sz="1200" spc="100" dirty="0"/>
              <a:t>유지 시간 </a:t>
            </a:r>
            <a:r>
              <a:rPr lang="en-US" altLang="ko-KR" sz="1200" spc="100" dirty="0"/>
              <a:t>: 12</a:t>
            </a:r>
            <a:r>
              <a:rPr lang="ko-KR" altLang="en-US" sz="1200" spc="100" dirty="0"/>
              <a:t>초</a:t>
            </a:r>
            <a:endParaRPr lang="en-US" altLang="ko-KR" sz="1200" spc="100" dirty="0"/>
          </a:p>
          <a:p>
            <a:r>
              <a:rPr lang="ko-KR" altLang="en-US" sz="1200" spc="100" dirty="0"/>
              <a:t>정령 스킬 무력화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중</a:t>
            </a:r>
            <a:endParaRPr lang="en-US" altLang="ko-KR" sz="1200" spc="100" dirty="0"/>
          </a:p>
          <a:p>
            <a:endParaRPr lang="en-US" altLang="ko-KR" sz="1200" spc="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4D550-CACE-FD75-3102-66DB6731813F}"/>
              </a:ext>
            </a:extLst>
          </p:cNvPr>
          <p:cNvSpPr txBox="1"/>
          <p:nvPr/>
        </p:nvSpPr>
        <p:spPr>
          <a:xfrm>
            <a:off x="1836148" y="2343506"/>
            <a:ext cx="2073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상급 나무 정령 </a:t>
            </a:r>
            <a:endParaRPr lang="en-US" altLang="ko-KR" sz="2000" dirty="0">
              <a:solidFill>
                <a:srgbClr val="595959"/>
              </a:solidFill>
            </a:endParaRPr>
          </a:p>
          <a:p>
            <a:r>
              <a:rPr lang="ko-KR" altLang="en-US" sz="2000" dirty="0">
                <a:solidFill>
                  <a:srgbClr val="595959"/>
                </a:solidFill>
              </a:rPr>
              <a:t>엔트 소환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E219FF-07CD-C648-5B0B-60EAD3FBB971}"/>
              </a:ext>
            </a:extLst>
          </p:cNvPr>
          <p:cNvSpPr/>
          <p:nvPr/>
        </p:nvSpPr>
        <p:spPr>
          <a:xfrm>
            <a:off x="7531651" y="2419251"/>
            <a:ext cx="1162394" cy="11623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엔트의 체력이 </a:t>
            </a:r>
            <a:r>
              <a:rPr lang="en-US" altLang="ko-KR" sz="1000" dirty="0"/>
              <a:t>60% </a:t>
            </a:r>
            <a:r>
              <a:rPr lang="ko-KR" altLang="en-US" sz="1000" dirty="0"/>
              <a:t>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02F8A-DFD5-9DDF-6739-BEB104EAE3EE}"/>
              </a:ext>
            </a:extLst>
          </p:cNvPr>
          <p:cNvSpPr/>
          <p:nvPr/>
        </p:nvSpPr>
        <p:spPr>
          <a:xfrm>
            <a:off x="8785837" y="2419250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엔트의 공격 속도와 이동 속도가 </a:t>
            </a:r>
            <a:r>
              <a:rPr lang="en-US" altLang="ko-KR" sz="1000" dirty="0"/>
              <a:t>50% </a:t>
            </a:r>
            <a:r>
              <a:rPr lang="ko-KR" altLang="en-US" sz="1000" dirty="0"/>
              <a:t>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95EEE-4F6A-B73B-B595-0A72F016EB97}"/>
              </a:ext>
            </a:extLst>
          </p:cNvPr>
          <p:cNvSpPr/>
          <p:nvPr/>
        </p:nvSpPr>
        <p:spPr>
          <a:xfrm>
            <a:off x="6294815" y="3758232"/>
            <a:ext cx="1162395" cy="11623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정령 스킬에 무력화 상이 부여된다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E90C91-F7D9-794A-2BC7-A28EB2E0DBD9}"/>
              </a:ext>
            </a:extLst>
          </p:cNvPr>
          <p:cNvSpPr/>
          <p:nvPr/>
        </p:nvSpPr>
        <p:spPr>
          <a:xfrm>
            <a:off x="7540328" y="375823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엔트의 공격력을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2DEAE1-D71C-F0EB-B2CA-C9C080F1A2C8}"/>
              </a:ext>
            </a:extLst>
          </p:cNvPr>
          <p:cNvSpPr/>
          <p:nvPr/>
        </p:nvSpPr>
        <p:spPr>
          <a:xfrm>
            <a:off x="8785838" y="376240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정령 스킬에 피격 당한 적을 기절 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B2C40-D83C-53E4-CA8D-31B93C2A7906}"/>
              </a:ext>
            </a:extLst>
          </p:cNvPr>
          <p:cNvSpPr/>
          <p:nvPr/>
        </p:nvSpPr>
        <p:spPr>
          <a:xfrm>
            <a:off x="6950454" y="5116345"/>
            <a:ext cx="1162394" cy="11623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정령 스킬의 재사용 대기시간을 </a:t>
            </a:r>
            <a:r>
              <a:rPr lang="en-US" altLang="ko-KR" sz="1000" dirty="0"/>
              <a:t>1.2</a:t>
            </a:r>
            <a:r>
              <a:rPr lang="ko-KR" altLang="en-US" sz="1000" dirty="0"/>
              <a:t>초 감소시킨다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09D5C8-2D1D-19D4-FE4D-EC02169C67B0}"/>
              </a:ext>
            </a:extLst>
          </p:cNvPr>
          <p:cNvSpPr/>
          <p:nvPr/>
        </p:nvSpPr>
        <p:spPr>
          <a:xfrm>
            <a:off x="8239878" y="5104312"/>
            <a:ext cx="1162393" cy="11623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정령 스킬 사용 시 소환된 드라이어드를 폭파시켜 적에게 피해를 입히고 재사용 대기시간을 절반으로 감소시킨다</a:t>
            </a:r>
            <a:r>
              <a:rPr lang="en-US" altLang="ko-KR" sz="800" dirty="0"/>
              <a:t>.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레벨 </a:t>
            </a:r>
            <a:r>
              <a:rPr lang="en-US" altLang="ko-KR" sz="800" dirty="0"/>
              <a:t>1 (</a:t>
            </a:r>
            <a:r>
              <a:rPr lang="ko-KR" altLang="en-US" sz="800" dirty="0"/>
              <a:t>최대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500DE8-A524-223C-648C-1883969B106B}"/>
              </a:ext>
            </a:extLst>
          </p:cNvPr>
          <p:cNvSpPr/>
          <p:nvPr/>
        </p:nvSpPr>
        <p:spPr>
          <a:xfrm>
            <a:off x="6277464" y="2425016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소환 유지시간이  </a:t>
            </a:r>
            <a:r>
              <a:rPr lang="en-US" altLang="ko-KR" sz="1000" dirty="0"/>
              <a:t>1</a:t>
            </a:r>
            <a:r>
              <a:rPr lang="ko-KR" altLang="en-US" sz="1000" dirty="0"/>
              <a:t>초 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6AD57-3BC9-DDE9-FB5A-686D7E4378A5}"/>
              </a:ext>
            </a:extLst>
          </p:cNvPr>
          <p:cNvSpPr txBox="1"/>
          <p:nvPr/>
        </p:nvSpPr>
        <p:spPr>
          <a:xfrm>
            <a:off x="7763230" y="4881773"/>
            <a:ext cx="7985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2.5% </a:t>
            </a:r>
            <a:r>
              <a:rPr lang="ko-KR" altLang="en-US" sz="800" dirty="0"/>
              <a:t>씩 증가</a:t>
            </a:r>
            <a:r>
              <a:rPr lang="en-US" altLang="ko-KR" sz="8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CE099-5968-F542-ABDA-DFAEF392CADB}"/>
              </a:ext>
            </a:extLst>
          </p:cNvPr>
          <p:cNvSpPr txBox="1"/>
          <p:nvPr/>
        </p:nvSpPr>
        <p:spPr>
          <a:xfrm>
            <a:off x="7764134" y="3534855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10%</a:t>
            </a:r>
            <a:r>
              <a:rPr lang="ko-KR" altLang="en-US" sz="800" dirty="0"/>
              <a:t> 씩 증가</a:t>
            </a:r>
            <a:endParaRPr lang="en-US" altLang="ko-KR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7B7F2-A9D4-D992-631B-67522F869F27}"/>
              </a:ext>
            </a:extLst>
          </p:cNvPr>
          <p:cNvSpPr txBox="1"/>
          <p:nvPr/>
        </p:nvSpPr>
        <p:spPr>
          <a:xfrm>
            <a:off x="6492598" y="3542788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1</a:t>
            </a:r>
            <a:r>
              <a:rPr lang="ko-KR" altLang="en-US" sz="800" dirty="0"/>
              <a:t>초 씩 증가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33EF4-140D-32CC-B7CB-EB23E6845F78}"/>
              </a:ext>
            </a:extLst>
          </p:cNvPr>
          <p:cNvSpPr txBox="1"/>
          <p:nvPr/>
        </p:nvSpPr>
        <p:spPr>
          <a:xfrm>
            <a:off x="3335862" y="4030331"/>
            <a:ext cx="11623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>
                <a:hlinkClick r:id="rId2"/>
              </a:rPr>
              <a:t>https://www.pinterest.co.kr/pin/79305643429560280/</a:t>
            </a:r>
            <a:endParaRPr lang="en-US" altLang="ko-KR" sz="900" dirty="0"/>
          </a:p>
          <a:p>
            <a:endParaRPr lang="en-US" altLang="ko-KR" sz="900" dirty="0"/>
          </a:p>
          <a:p>
            <a:endParaRPr lang="ko-KR" altLang="en-US" sz="900" dirty="0"/>
          </a:p>
        </p:txBody>
      </p:sp>
      <p:pic>
        <p:nvPicPr>
          <p:cNvPr id="10" name="그림 9" descr="야채이(가) 표시된 사진&#10;&#10;자동 생성된 설명">
            <a:extLst>
              <a:ext uri="{FF2B5EF4-FFF2-40B4-BE49-F238E27FC236}">
                <a16:creationId xmlns:a16="http://schemas.microsoft.com/office/drawing/2014/main" id="{83436A80-2855-F7F8-0F22-A6EE79497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54" y="2953079"/>
            <a:ext cx="1315009" cy="1972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777DB8-53AB-190C-9378-E7233F4CC881}"/>
              </a:ext>
            </a:extLst>
          </p:cNvPr>
          <p:cNvSpPr txBox="1"/>
          <p:nvPr/>
        </p:nvSpPr>
        <p:spPr>
          <a:xfrm>
            <a:off x="7073361" y="6239883"/>
            <a:ext cx="9339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0.2</a:t>
            </a:r>
            <a:r>
              <a:rPr lang="ko-KR" altLang="en-US" sz="800" dirty="0"/>
              <a:t>초</a:t>
            </a:r>
            <a:r>
              <a:rPr lang="en-US" altLang="ko-KR" sz="800" dirty="0"/>
              <a:t> </a:t>
            </a:r>
            <a:r>
              <a:rPr lang="ko-KR" altLang="en-US" sz="800" dirty="0"/>
              <a:t>씩 증가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15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493077E-4EA2-FB39-CED0-ADCCFBB04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 b="7573"/>
          <a:stretch/>
        </p:blipFill>
        <p:spPr>
          <a:xfrm>
            <a:off x="2328167" y="2123354"/>
            <a:ext cx="729756" cy="3622363"/>
          </a:xfrm>
          <a:prstGeom prst="rect">
            <a:avLst/>
          </a:prstGeom>
          <a:scene3d>
            <a:camera prst="isometricOffAxis1Top">
              <a:rot lat="3600000" lon="3600000" rev="5400000"/>
            </a:camera>
            <a:lightRig rig="threePt" dir="t"/>
          </a:scene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6" y="364294"/>
            <a:ext cx="713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3. </a:t>
            </a:r>
            <a:r>
              <a:rPr lang="ko-KR" altLang="en-US" sz="5400" dirty="0">
                <a:solidFill>
                  <a:srgbClr val="595959"/>
                </a:solidFill>
              </a:rPr>
              <a:t>스킬 및 트라이포드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7" y="1645029"/>
            <a:ext cx="239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(2) </a:t>
            </a:r>
            <a:r>
              <a:rPr lang="ko-KR" altLang="en-US" sz="2800" dirty="0">
                <a:solidFill>
                  <a:srgbClr val="595959"/>
                </a:solidFill>
              </a:rPr>
              <a:t>스킬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6EF7F-6D44-280F-70CF-E27B8F8DB7B2}"/>
              </a:ext>
            </a:extLst>
          </p:cNvPr>
          <p:cNvSpPr txBox="1"/>
          <p:nvPr/>
        </p:nvSpPr>
        <p:spPr>
          <a:xfrm>
            <a:off x="1755501" y="4815161"/>
            <a:ext cx="3898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처음 적중 한 적의 몸속에 나무 씨앗을 뿌린다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캐릭터가 씨앗이 들어있는 적에게 공격 적중 시 발아 스택이 </a:t>
            </a:r>
            <a:r>
              <a:rPr lang="en-US" altLang="ko-KR" sz="1200" spc="100" dirty="0"/>
              <a:t>1</a:t>
            </a:r>
            <a:r>
              <a:rPr lang="ko-KR" altLang="en-US" sz="1200" spc="100" dirty="0"/>
              <a:t>개씩 쌓이며 스택이 </a:t>
            </a:r>
            <a:r>
              <a:rPr lang="en-US" altLang="ko-KR" sz="1200" spc="100" dirty="0"/>
              <a:t>5</a:t>
            </a:r>
            <a:r>
              <a:rPr lang="ko-KR" altLang="en-US" sz="1200" spc="100" dirty="0"/>
              <a:t>개 쌓이면 </a:t>
            </a:r>
            <a:r>
              <a:rPr lang="en-US" altLang="ko-KR" sz="1200" spc="100" dirty="0"/>
              <a:t>‘</a:t>
            </a:r>
            <a:r>
              <a:rPr lang="ko-KR" altLang="en-US" sz="1200" spc="100" dirty="0"/>
              <a:t>급성장</a:t>
            </a:r>
            <a:r>
              <a:rPr lang="en-US" altLang="ko-KR" sz="1200" spc="100" dirty="0"/>
              <a:t>’</a:t>
            </a:r>
            <a:r>
              <a:rPr lang="ko-KR" altLang="en-US" sz="1200" spc="100" dirty="0"/>
              <a:t>이 사용 가능해진다</a:t>
            </a:r>
            <a:r>
              <a:rPr lang="en-US" altLang="ko-KR" sz="1200" spc="100" dirty="0"/>
              <a:t>.</a:t>
            </a:r>
            <a:r>
              <a:rPr lang="ko-KR" altLang="en-US" sz="1200" spc="100" dirty="0"/>
              <a:t> 급성장 스킬 사용 시 적의 몸 내부에서 날카로운 나무 창 </a:t>
            </a:r>
            <a:r>
              <a:rPr lang="en-US" altLang="ko-KR" sz="1200" spc="100" dirty="0"/>
              <a:t>3</a:t>
            </a:r>
            <a:r>
              <a:rPr lang="ko-KR" altLang="en-US" sz="1200" spc="100" dirty="0"/>
              <a:t>개가 몸을 뚫고 나온다</a:t>
            </a:r>
            <a:r>
              <a:rPr lang="en-US" altLang="ko-KR" sz="1200" spc="100" dirty="0"/>
              <a:t>. 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스킬 타입 </a:t>
            </a:r>
            <a:r>
              <a:rPr lang="en-US" altLang="ko-KR" sz="1200" spc="100" dirty="0"/>
              <a:t>: </a:t>
            </a:r>
            <a:r>
              <a:rPr lang="ko-KR" altLang="en-US" sz="1200" spc="100" dirty="0"/>
              <a:t>일반</a:t>
            </a:r>
            <a:endParaRPr lang="en-US" altLang="ko-KR" sz="1200" spc="100" dirty="0"/>
          </a:p>
          <a:p>
            <a:r>
              <a:rPr lang="ko-KR" altLang="en-US" sz="1200" spc="100" dirty="0"/>
              <a:t>재사용 대기시간 </a:t>
            </a:r>
            <a:r>
              <a:rPr lang="en-US" altLang="ko-KR" sz="1200" spc="100" dirty="0"/>
              <a:t>: 15</a:t>
            </a:r>
            <a:r>
              <a:rPr lang="ko-KR" altLang="en-US" sz="1200" spc="100" dirty="0"/>
              <a:t>초</a:t>
            </a:r>
            <a:endParaRPr lang="en-US" altLang="ko-KR" sz="1200" spc="100" dirty="0"/>
          </a:p>
          <a:p>
            <a:endParaRPr lang="en-US" altLang="ko-KR" sz="1200" spc="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E219FF-07CD-C648-5B0B-60EAD3FBB971}"/>
              </a:ext>
            </a:extLst>
          </p:cNvPr>
          <p:cNvSpPr/>
          <p:nvPr/>
        </p:nvSpPr>
        <p:spPr>
          <a:xfrm>
            <a:off x="7531651" y="2419251"/>
            <a:ext cx="1162394" cy="116239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공격 범위가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 algn="ctr"/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02F8A-DFD5-9DDF-6739-BEB104EAE3EE}"/>
              </a:ext>
            </a:extLst>
          </p:cNvPr>
          <p:cNvSpPr/>
          <p:nvPr/>
        </p:nvSpPr>
        <p:spPr>
          <a:xfrm>
            <a:off x="8785837" y="2419250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상태 이상 출혈을 일으킨다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795EEE-4F6A-B73B-B595-0A72F016EB97}"/>
              </a:ext>
            </a:extLst>
          </p:cNvPr>
          <p:cNvSpPr/>
          <p:nvPr/>
        </p:nvSpPr>
        <p:spPr>
          <a:xfrm>
            <a:off x="6294815" y="3758232"/>
            <a:ext cx="1162395" cy="11623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급성장 사용 가능한 스택을 </a:t>
            </a:r>
            <a:r>
              <a:rPr lang="en-US" altLang="ko-KR" sz="1000" dirty="0"/>
              <a:t>3</a:t>
            </a:r>
            <a:r>
              <a:rPr lang="ko-KR" altLang="en-US" sz="1000" dirty="0"/>
              <a:t>개로 줄이고 재사용 대기시간을 </a:t>
            </a:r>
            <a:r>
              <a:rPr lang="en-US" altLang="ko-KR" sz="1000" dirty="0"/>
              <a:t>3</a:t>
            </a:r>
            <a:r>
              <a:rPr lang="ko-KR" altLang="en-US" sz="1000" dirty="0"/>
              <a:t>초 줄인다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E90C91-F7D9-794A-2BC7-A28EB2E0DBD9}"/>
              </a:ext>
            </a:extLst>
          </p:cNvPr>
          <p:cNvSpPr/>
          <p:nvPr/>
        </p:nvSpPr>
        <p:spPr>
          <a:xfrm>
            <a:off x="7540328" y="375823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부위파괴 </a:t>
            </a:r>
            <a:r>
              <a:rPr lang="en-US" altLang="ko-KR" sz="1000" dirty="0"/>
              <a:t>1</a:t>
            </a:r>
            <a:r>
              <a:rPr lang="ko-KR" altLang="en-US" sz="1000" dirty="0"/>
              <a:t>레벨을 부여한다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2DEAE1-D71C-F0EB-B2CA-C9C080F1A2C8}"/>
              </a:ext>
            </a:extLst>
          </p:cNvPr>
          <p:cNvSpPr/>
          <p:nvPr/>
        </p:nvSpPr>
        <p:spPr>
          <a:xfrm>
            <a:off x="8785838" y="3762404"/>
            <a:ext cx="1162394" cy="11623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생명 에너지 획득량을 </a:t>
            </a:r>
            <a:r>
              <a:rPr lang="en-US" altLang="ko-KR" sz="1000" dirty="0"/>
              <a:t>20% </a:t>
            </a:r>
            <a:r>
              <a:rPr lang="ko-KR" altLang="en-US" sz="1000" dirty="0"/>
              <a:t>증가시킨다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B2C40-D83C-53E4-CA8D-31B93C2A7906}"/>
              </a:ext>
            </a:extLst>
          </p:cNvPr>
          <p:cNvSpPr/>
          <p:nvPr/>
        </p:nvSpPr>
        <p:spPr>
          <a:xfrm>
            <a:off x="6950454" y="5116345"/>
            <a:ext cx="1162394" cy="11623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스택이 최대치가 쌓이면 소환수들의 집중 공격을 받는다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09D5C8-2D1D-19D4-FE4D-EC02169C67B0}"/>
              </a:ext>
            </a:extLst>
          </p:cNvPr>
          <p:cNvSpPr/>
          <p:nvPr/>
        </p:nvSpPr>
        <p:spPr>
          <a:xfrm>
            <a:off x="8239878" y="5104312"/>
            <a:ext cx="1162393" cy="11623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필요한 스택이 </a:t>
            </a:r>
            <a:r>
              <a:rPr lang="en-US" altLang="ko-KR" sz="1000" dirty="0"/>
              <a:t>8</a:t>
            </a:r>
            <a:r>
              <a:rPr lang="ko-KR" altLang="en-US" sz="1000"/>
              <a:t>개로 늘어나지만 </a:t>
            </a:r>
            <a:r>
              <a:rPr lang="ko-KR" altLang="en-US" sz="1000" dirty="0"/>
              <a:t>피해량이 </a:t>
            </a:r>
            <a:r>
              <a:rPr lang="en-US" altLang="ko-KR" sz="1000" dirty="0"/>
              <a:t>2</a:t>
            </a:r>
            <a:r>
              <a:rPr lang="ko-KR" altLang="en-US" sz="1000" dirty="0"/>
              <a:t>배 증가하고 재사용 대기시간이 </a:t>
            </a:r>
            <a:r>
              <a:rPr lang="en-US" altLang="ko-KR" sz="1000" dirty="0"/>
              <a:t>10</a:t>
            </a:r>
            <a:r>
              <a:rPr lang="ko-KR" altLang="en-US" sz="1000" dirty="0"/>
              <a:t>초 증가한다</a:t>
            </a:r>
            <a:r>
              <a:rPr lang="en-US" altLang="ko-KR" sz="1000" dirty="0"/>
              <a:t>.</a:t>
            </a:r>
            <a:r>
              <a:rPr lang="ko-KR" altLang="en-US" sz="1000" dirty="0"/>
              <a:t>  </a:t>
            </a:r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500DE8-A524-223C-648C-1883969B106B}"/>
              </a:ext>
            </a:extLst>
          </p:cNvPr>
          <p:cNvSpPr/>
          <p:nvPr/>
        </p:nvSpPr>
        <p:spPr>
          <a:xfrm>
            <a:off x="6277464" y="2425016"/>
            <a:ext cx="1162395" cy="1162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마나 소모량이 </a:t>
            </a:r>
            <a:r>
              <a:rPr lang="en-US" altLang="ko-KR" sz="1000" dirty="0"/>
              <a:t>50% </a:t>
            </a:r>
            <a:r>
              <a:rPr lang="ko-KR" altLang="en-US" sz="1000" dirty="0"/>
              <a:t>감소한다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레벨 </a:t>
            </a:r>
            <a:r>
              <a:rPr lang="en-US" altLang="ko-KR" sz="1000" dirty="0"/>
              <a:t>1 (</a:t>
            </a:r>
            <a:r>
              <a:rPr lang="ko-KR" altLang="en-US" sz="1000" dirty="0"/>
              <a:t>최대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 algn="ctr"/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26AD57-3BC9-DDE9-FB5A-686D7E4378A5}"/>
              </a:ext>
            </a:extLst>
          </p:cNvPr>
          <p:cNvSpPr txBox="1"/>
          <p:nvPr/>
        </p:nvSpPr>
        <p:spPr>
          <a:xfrm>
            <a:off x="9003014" y="4900901"/>
            <a:ext cx="7985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2.5% </a:t>
            </a:r>
            <a:r>
              <a:rPr lang="ko-KR" altLang="en-US" sz="800" dirty="0"/>
              <a:t>씩 증가</a:t>
            </a:r>
            <a:r>
              <a:rPr lang="en-US" altLang="ko-KR" sz="8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CE099-5968-F542-ABDA-DFAEF392CADB}"/>
              </a:ext>
            </a:extLst>
          </p:cNvPr>
          <p:cNvSpPr txBox="1"/>
          <p:nvPr/>
        </p:nvSpPr>
        <p:spPr>
          <a:xfrm>
            <a:off x="6471354" y="4888868"/>
            <a:ext cx="915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0.5</a:t>
            </a:r>
            <a:r>
              <a:rPr lang="ko-KR" altLang="en-US" sz="800" dirty="0"/>
              <a:t>초 씩 증가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33EF4-140D-32CC-B7CB-EB23E6845F78}"/>
              </a:ext>
            </a:extLst>
          </p:cNvPr>
          <p:cNvSpPr txBox="1"/>
          <p:nvPr/>
        </p:nvSpPr>
        <p:spPr>
          <a:xfrm>
            <a:off x="3505298" y="3958443"/>
            <a:ext cx="1253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>
                <a:hlinkClick r:id="rId3"/>
              </a:rPr>
              <a:t>https://www.pinterest.co.kr/pin/1034279870646272161/</a:t>
            </a:r>
            <a:endParaRPr lang="en-US" altLang="ko-KR" sz="900" dirty="0"/>
          </a:p>
          <a:p>
            <a:endParaRPr lang="en-US" altLang="ko-KR" sz="900" dirty="0"/>
          </a:p>
          <a:p>
            <a:endParaRPr lang="en-US" altLang="ko-KR" sz="900" dirty="0"/>
          </a:p>
          <a:p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1A151-4D68-61FF-BDC5-FBA8ED32FFDC}"/>
              </a:ext>
            </a:extLst>
          </p:cNvPr>
          <p:cNvSpPr txBox="1"/>
          <p:nvPr/>
        </p:nvSpPr>
        <p:spPr>
          <a:xfrm>
            <a:off x="1836148" y="2343506"/>
            <a:ext cx="221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씨 뿌리기</a:t>
            </a:r>
            <a:r>
              <a:rPr lang="en-US" altLang="ko-KR" sz="2000" dirty="0">
                <a:solidFill>
                  <a:srgbClr val="595959"/>
                </a:solidFill>
              </a:rPr>
              <a:t>/</a:t>
            </a:r>
            <a:r>
              <a:rPr lang="ko-KR" altLang="en-US" sz="2000" dirty="0">
                <a:solidFill>
                  <a:srgbClr val="595959"/>
                </a:solidFill>
              </a:rPr>
              <a:t>급성장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9BB1C5-1F25-D88B-7A79-641E35B8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 b="7573"/>
          <a:stretch/>
        </p:blipFill>
        <p:spPr>
          <a:xfrm rot="2757605">
            <a:off x="2669919" y="2868318"/>
            <a:ext cx="367086" cy="18221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04EFCC-1A10-A8BA-3D8F-F0051D85A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 b="7573"/>
          <a:stretch/>
        </p:blipFill>
        <p:spPr>
          <a:xfrm rot="18978527">
            <a:off x="2517437" y="2910951"/>
            <a:ext cx="367086" cy="18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  <a:alpha val="37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170" name="Picture 2" descr="텍스트, 그리기, 그림그리기이(가) 표시된 사진&#10;&#10;자동 생성된 설명">
            <a:extLst>
              <a:ext uri="{FF2B5EF4-FFF2-40B4-BE49-F238E27FC236}">
                <a16:creationId xmlns:a16="http://schemas.microsoft.com/office/drawing/2014/main" id="{B83D7967-D12E-BD9C-1018-26152B52A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1E69D-A16B-CAF3-58A1-1ED42FF9C70E}"/>
              </a:ext>
            </a:extLst>
          </p:cNvPr>
          <p:cNvSpPr txBox="1"/>
          <p:nvPr/>
        </p:nvSpPr>
        <p:spPr>
          <a:xfrm>
            <a:off x="4030824" y="2921168"/>
            <a:ext cx="413035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n w="25400">
                  <a:solidFill>
                    <a:schemeClr val="tx1"/>
                  </a:solidFill>
                </a:ln>
                <a:solidFill>
                  <a:srgbClr val="E9E4E0"/>
                </a:solidFill>
              </a:rPr>
              <a:t>감사합니다</a:t>
            </a:r>
            <a:r>
              <a:rPr lang="en-US" altLang="ko-KR" sz="6000" b="1" dirty="0">
                <a:ln w="25400">
                  <a:solidFill>
                    <a:schemeClr val="tx1"/>
                  </a:solidFill>
                </a:ln>
                <a:solidFill>
                  <a:srgbClr val="E9E4E0"/>
                </a:solidFill>
              </a:rPr>
              <a:t>.</a:t>
            </a:r>
            <a:endParaRPr lang="ko-KR" altLang="en-US" sz="6000" b="1" dirty="0">
              <a:ln w="25400">
                <a:solidFill>
                  <a:schemeClr val="tx1"/>
                </a:solidFill>
              </a:ln>
              <a:solidFill>
                <a:srgbClr val="E9E4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4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262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595959"/>
                </a:solidFill>
              </a:rPr>
              <a:t>목 차</a:t>
            </a:r>
          </a:p>
        </p:txBody>
      </p:sp>
      <p:pic>
        <p:nvPicPr>
          <p:cNvPr id="1026" name="Picture 2" descr="Arikh Evergreen">
            <a:extLst>
              <a:ext uri="{FF2B5EF4-FFF2-40B4-BE49-F238E27FC236}">
                <a16:creationId xmlns:a16="http://schemas.microsoft.com/office/drawing/2014/main" id="{03B79737-0865-2C91-300C-2204C5D2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77" y="1786812"/>
            <a:ext cx="2233482" cy="343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53F0A8-A17C-E7AB-A8D7-7B15A906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161" y="1786812"/>
            <a:ext cx="2033678" cy="35048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3F879A-7FF6-9A88-7579-D216747F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41" y="1782147"/>
            <a:ext cx="2068233" cy="3504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16BB2B-9CA2-E374-5ED0-265477624111}"/>
              </a:ext>
            </a:extLst>
          </p:cNvPr>
          <p:cNvSpPr txBox="1"/>
          <p:nvPr/>
        </p:nvSpPr>
        <p:spPr>
          <a:xfrm>
            <a:off x="1478902" y="5401500"/>
            <a:ext cx="17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C1A18-D8AF-9B0D-66D7-94DCA08B88C6}"/>
              </a:ext>
            </a:extLst>
          </p:cNvPr>
          <p:cNvSpPr txBox="1"/>
          <p:nvPr/>
        </p:nvSpPr>
        <p:spPr>
          <a:xfrm>
            <a:off x="5237584" y="5401500"/>
            <a:ext cx="17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 특성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FB5C7-7BFC-9876-1584-E80A319F25B4}"/>
              </a:ext>
            </a:extLst>
          </p:cNvPr>
          <p:cNvSpPr txBox="1"/>
          <p:nvPr/>
        </p:nvSpPr>
        <p:spPr>
          <a:xfrm>
            <a:off x="8537204" y="5386579"/>
            <a:ext cx="246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스킬 및 트라이포드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8927D-0CB4-446D-46DD-382A795A6DCA}"/>
              </a:ext>
            </a:extLst>
          </p:cNvPr>
          <p:cNvSpPr txBox="1"/>
          <p:nvPr/>
        </p:nvSpPr>
        <p:spPr>
          <a:xfrm>
            <a:off x="1641411" y="5725802"/>
            <a:ext cx="171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/>
              <a:t>특징</a:t>
            </a:r>
            <a:endParaRPr lang="en-US" altLang="ko-KR" sz="1400" dirty="0"/>
          </a:p>
          <a:p>
            <a:pPr marL="342900" indent="-342900">
              <a:buAutoNum type="arabicParenBoth"/>
            </a:pPr>
            <a:r>
              <a:rPr lang="ko-KR" altLang="en-US" sz="1400" dirty="0"/>
              <a:t>아이덴티티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F0525-4EA6-87E5-BD92-FD21F1C58C30}"/>
              </a:ext>
            </a:extLst>
          </p:cNvPr>
          <p:cNvSpPr txBox="1"/>
          <p:nvPr/>
        </p:nvSpPr>
        <p:spPr>
          <a:xfrm>
            <a:off x="5396007" y="5725802"/>
            <a:ext cx="171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/>
              <a:t>기본 특성</a:t>
            </a:r>
            <a:endParaRPr lang="en-US" altLang="ko-KR" sz="1400" dirty="0"/>
          </a:p>
          <a:p>
            <a:pPr marL="342900" indent="-342900">
              <a:buAutoNum type="arabicParenBoth"/>
            </a:pPr>
            <a:r>
              <a:rPr lang="ko-KR" altLang="en-US" sz="1400" dirty="0"/>
              <a:t>전투 특성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ACE37B-191C-CBC3-A44F-E20BFD358315}"/>
              </a:ext>
            </a:extLst>
          </p:cNvPr>
          <p:cNvSpPr txBox="1"/>
          <p:nvPr/>
        </p:nvSpPr>
        <p:spPr>
          <a:xfrm>
            <a:off x="1167181" y="5185210"/>
            <a:ext cx="24810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5"/>
              </a:rPr>
              <a:t>https://www.artstation.com/artwork/naK0o</a:t>
            </a:r>
            <a:endParaRPr lang="en-US" altLang="ko-KR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9989A-5987-E5D0-7C84-C23E142CD9AF}"/>
              </a:ext>
            </a:extLst>
          </p:cNvPr>
          <p:cNvSpPr txBox="1"/>
          <p:nvPr/>
        </p:nvSpPr>
        <p:spPr>
          <a:xfrm>
            <a:off x="8996266" y="5755911"/>
            <a:ext cx="171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/>
              <a:t>각성기</a:t>
            </a:r>
            <a:endParaRPr lang="en-US" altLang="ko-KR" sz="1400" dirty="0"/>
          </a:p>
          <a:p>
            <a:pPr marL="342900" indent="-342900">
              <a:buAutoNum type="arabicParenBoth"/>
            </a:pPr>
            <a:r>
              <a:rPr lang="ko-KR" altLang="en-US" sz="1400" dirty="0"/>
              <a:t>스킬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5208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6C08C-BBA4-C908-E73B-AAA640B30469}"/>
              </a:ext>
            </a:extLst>
          </p:cNvPr>
          <p:cNvSpPr txBox="1"/>
          <p:nvPr/>
        </p:nvSpPr>
        <p:spPr>
          <a:xfrm>
            <a:off x="1229908" y="1645029"/>
            <a:ext cx="164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(1) </a:t>
            </a:r>
            <a:r>
              <a:rPr lang="ko-KR" altLang="en-US" sz="2800" dirty="0">
                <a:solidFill>
                  <a:srgbClr val="595959"/>
                </a:solidFill>
              </a:rPr>
              <a:t>특징</a:t>
            </a:r>
          </a:p>
        </p:txBody>
      </p:sp>
      <p:pic>
        <p:nvPicPr>
          <p:cNvPr id="5" name="Picture 2" descr="Arikh Evergreen">
            <a:extLst>
              <a:ext uri="{FF2B5EF4-FFF2-40B4-BE49-F238E27FC236}">
                <a16:creationId xmlns:a16="http://schemas.microsoft.com/office/drawing/2014/main" id="{BE026859-C980-DEA4-DF72-BC407D2E88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08" y="2244936"/>
            <a:ext cx="2233482" cy="343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8DD5D-3911-E41F-DBEC-BF97FE6A17E7}"/>
              </a:ext>
            </a:extLst>
          </p:cNvPr>
          <p:cNvSpPr txBox="1"/>
          <p:nvPr/>
        </p:nvSpPr>
        <p:spPr>
          <a:xfrm>
            <a:off x="3552473" y="2377843"/>
            <a:ext cx="7498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>
                <a:solidFill>
                  <a:srgbClr val="FF0000"/>
                </a:solidFill>
              </a:rPr>
              <a:t>드루이드</a:t>
            </a:r>
            <a:r>
              <a:rPr lang="ko-KR" altLang="en-US" sz="1200" spc="100" dirty="0"/>
              <a:t>는 세계수 엘조윈을 숭배하며 수호하는 실린의 정예 전투원이다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특히 그들은 엘조윈을 위해서라면 같은 종족마저도 희생시켜야 한다는 극단적인 생각을 가지고 있다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따라서 때로는 무자비한 학살자처럼 보인다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하지만 엘조윈에 해가 되는 일이 없다면 평온한 생활을 한다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이러한 점 때문에 적들에게는 공포의 대상이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아군에게는 든든한 동료가 된다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과거 실린들에게 엘조윈과의 계약은 독이었다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실린의 몸이 엘조윈의 힘을 감당하지 못하고 녹아내렸기 때문이다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하지만 </a:t>
            </a:r>
            <a:r>
              <a:rPr lang="en-US" altLang="ko-KR" sz="1200" spc="100" dirty="0"/>
              <a:t>‘</a:t>
            </a:r>
            <a:r>
              <a:rPr lang="ko-KR" altLang="en-US" sz="1200" spc="100" dirty="0"/>
              <a:t>아무카</a:t>
            </a:r>
            <a:r>
              <a:rPr lang="en-US" altLang="ko-KR" sz="1200" spc="100" dirty="0"/>
              <a:t>’</a:t>
            </a:r>
            <a:r>
              <a:rPr lang="ko-KR" altLang="en-US" sz="1200" spc="100" dirty="0"/>
              <a:t>는 다른 실린들은 시도도 못하는 방법으로 엘조윈과 계약을 했고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최초의 드루이드가 되었다</a:t>
            </a:r>
            <a:r>
              <a:rPr lang="en-US" altLang="ko-KR" sz="1200" spc="100" dirty="0"/>
              <a:t>.</a:t>
            </a:r>
            <a:r>
              <a:rPr lang="ko-KR" altLang="en-US" sz="1200" spc="100" dirty="0"/>
              <a:t> 현재의 드루이드들은 아무카의 계약 방식으로 </a:t>
            </a:r>
            <a:r>
              <a:rPr lang="ko-KR" altLang="en-US" sz="1200" spc="100" dirty="0">
                <a:solidFill>
                  <a:srgbClr val="FF0000"/>
                </a:solidFill>
              </a:rPr>
              <a:t>엘조윈으로부터 힘을 빌려 마법을 사용</a:t>
            </a:r>
            <a:r>
              <a:rPr lang="ko-KR" altLang="en-US" sz="1200" spc="100" dirty="0"/>
              <a:t>한다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따라서 태생적으로 세계수 엘조윈에 대한 친화력이 높은 실린들만 엘조윈과 계약하여 드루이드가 될 수 있다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그들은 기본적으로 </a:t>
            </a:r>
            <a:r>
              <a:rPr lang="ko-KR" altLang="en-US" sz="1200" spc="100" dirty="0">
                <a:solidFill>
                  <a:srgbClr val="FF0000"/>
                </a:solidFill>
              </a:rPr>
              <a:t>나무와 꽃</a:t>
            </a:r>
            <a:r>
              <a:rPr lang="ko-KR" altLang="en-US" sz="1200" spc="100" dirty="0"/>
              <a:t>을 수족처럼 다룰 수 있다</a:t>
            </a:r>
            <a:r>
              <a:rPr lang="en-US" altLang="ko-KR" sz="1200" spc="100" dirty="0"/>
              <a:t>.</a:t>
            </a:r>
            <a:r>
              <a:rPr lang="ko-KR" altLang="en-US" sz="1200" spc="100" dirty="0"/>
              <a:t> 또한 </a:t>
            </a:r>
            <a:r>
              <a:rPr lang="ko-KR" altLang="en-US" sz="1200" spc="100" dirty="0">
                <a:solidFill>
                  <a:srgbClr val="FF0000"/>
                </a:solidFill>
              </a:rPr>
              <a:t>정령과 골렘을 소환</a:t>
            </a:r>
            <a:r>
              <a:rPr lang="ko-KR" altLang="en-US" sz="1200" spc="100" dirty="0"/>
              <a:t>하기도 하고</a:t>
            </a:r>
            <a:r>
              <a:rPr lang="en-US" altLang="ko-KR" sz="1200" spc="100" dirty="0"/>
              <a:t>, </a:t>
            </a:r>
            <a:r>
              <a:rPr lang="ko-KR" altLang="en-US" sz="1200" spc="100" dirty="0">
                <a:solidFill>
                  <a:srgbClr val="FF0000"/>
                </a:solidFill>
              </a:rPr>
              <a:t>정령으로 변신</a:t>
            </a:r>
            <a:r>
              <a:rPr lang="ko-KR" altLang="en-US" sz="1200" spc="100" dirty="0"/>
              <a:t>하여 강한 신체능력을 갖기도 한다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ko-KR" altLang="en-US" sz="1200" dirty="0"/>
              <a:t>드루이드는 여자 마법사 전직 중 </a:t>
            </a:r>
            <a:r>
              <a:rPr lang="ko-KR" altLang="en-US" sz="1200" dirty="0">
                <a:solidFill>
                  <a:srgbClr val="FF0000"/>
                </a:solidFill>
              </a:rPr>
              <a:t>서머너</a:t>
            </a:r>
            <a:r>
              <a:rPr lang="ko-KR" altLang="en-US" sz="1200" dirty="0"/>
              <a:t>의</a:t>
            </a:r>
            <a:r>
              <a:rPr lang="ko-KR" altLang="en-US" sz="1200" dirty="0">
                <a:solidFill>
                  <a:srgbClr val="FF0000"/>
                </a:solidFill>
              </a:rPr>
              <a:t> 젠더락 클래스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 클래스의 기본적인 특징은 소환 마법사라는 점이다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로스트아크에서 변신하는 클래스는 </a:t>
            </a:r>
            <a:r>
              <a:rPr lang="en-US" altLang="ko-KR" sz="1200" dirty="0"/>
              <a:t>2</a:t>
            </a:r>
            <a:r>
              <a:rPr lang="ko-KR" altLang="en-US" sz="1200" dirty="0"/>
              <a:t>가지뿐이다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소환하는 스킬을 가진 클래스도 별로 없고 소환 마법이 주력 스킬인 클래스는 서머너뿐이다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 직업 각인에 따라 </a:t>
            </a:r>
            <a:r>
              <a:rPr lang="ko-KR" altLang="en-US" sz="1200" dirty="0">
                <a:solidFill>
                  <a:srgbClr val="FF0000"/>
                </a:solidFill>
              </a:rPr>
              <a:t>변신과 소환을 선택</a:t>
            </a:r>
            <a:r>
              <a:rPr lang="ko-KR" altLang="en-US" sz="1200" dirty="0"/>
              <a:t>할 수 있는 드루이드는 유저들에게 색다른 재미를 줄 수 있다고 생각한다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4DECA-27DF-BCFD-E63D-CFFDF59153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0825" y="5812713"/>
            <a:ext cx="24810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3"/>
              </a:rPr>
              <a:t>https://www.artstation.com/artwork/naK0o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37E7D-DE6C-778A-3BF0-3AC62814B5C4}"/>
              </a:ext>
            </a:extLst>
          </p:cNvPr>
          <p:cNvSpPr txBox="1"/>
          <p:nvPr/>
        </p:nvSpPr>
        <p:spPr>
          <a:xfrm>
            <a:off x="3621913" y="1917459"/>
            <a:ext cx="650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“</a:t>
            </a:r>
            <a:r>
              <a:rPr lang="ko-KR" altLang="en-US" sz="2400" dirty="0">
                <a:effectLst>
                  <a:outerShdw blurRad="50800" dist="38100" algn="l" rotWithShape="0">
                    <a:srgbClr val="00B050">
                      <a:alpha val="56000"/>
                    </a:srgbClr>
                  </a:outerShdw>
                </a:effectLst>
              </a:rPr>
              <a:t>엘조윈은 영원하리라</a:t>
            </a:r>
            <a:r>
              <a:rPr lang="en-US" altLang="ko-KR" sz="2400" dirty="0">
                <a:effectLst>
                  <a:outerShdw blurRad="50800" dist="38100" algn="l" rotWithShape="0">
                    <a:srgbClr val="00B050">
                      <a:alpha val="56000"/>
                    </a:srgbClr>
                  </a:outerShdw>
                </a:effectLst>
              </a:rPr>
              <a:t>!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4E664-6C40-5049-9066-E141359264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0825" y="5678747"/>
            <a:ext cx="24810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드루이드 이미지 출처</a:t>
            </a:r>
            <a:r>
              <a:rPr lang="en-US" altLang="ko-KR" sz="9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391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8DD5D-3911-E41F-DBEC-BF97FE6A17E7}"/>
              </a:ext>
            </a:extLst>
          </p:cNvPr>
          <p:cNvSpPr txBox="1"/>
          <p:nvPr/>
        </p:nvSpPr>
        <p:spPr>
          <a:xfrm>
            <a:off x="3340339" y="2975861"/>
            <a:ext cx="7612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서머너와 마찬가지로 무기는 </a:t>
            </a:r>
            <a:r>
              <a:rPr lang="ko-KR" altLang="en-US" sz="1200" spc="100" dirty="0">
                <a:solidFill>
                  <a:srgbClr val="FF0000"/>
                </a:solidFill>
              </a:rPr>
              <a:t>스태프</a:t>
            </a:r>
            <a:r>
              <a:rPr lang="ko-KR" altLang="en-US" sz="1200" spc="100" dirty="0"/>
              <a:t>를 사용한다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ko-KR" altLang="en-US" sz="1200" spc="100" dirty="0"/>
              <a:t>기본 공격의 특징은 다음과 같다</a:t>
            </a:r>
            <a:r>
              <a:rPr lang="en-US" altLang="ko-KR" sz="1200" spc="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pc="100" dirty="0"/>
              <a:t>기본 공격 시 에너지 구체 </a:t>
            </a:r>
            <a:r>
              <a:rPr lang="en-US" altLang="ko-KR" sz="1200" spc="100" dirty="0"/>
              <a:t>3</a:t>
            </a:r>
            <a:r>
              <a:rPr lang="ko-KR" altLang="en-US" sz="1200" spc="100" dirty="0"/>
              <a:t>개 모여서 날아가고 구체 주변에 각각 나무 조각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꽃잎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자갈들이 빠르게 회전한다</a:t>
            </a:r>
            <a:r>
              <a:rPr lang="en-US" altLang="ko-KR" sz="1200" spc="10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spc="100" dirty="0"/>
              <a:t>에너지 구체 </a:t>
            </a:r>
            <a:r>
              <a:rPr lang="en-US" altLang="ko-KR" sz="1200" spc="100" dirty="0"/>
              <a:t>3</a:t>
            </a:r>
            <a:r>
              <a:rPr lang="ko-KR" altLang="en-US" sz="1200" spc="100" dirty="0"/>
              <a:t>개는 날아가는 방향 벡터를 축으로 회전하면서 날아간다</a:t>
            </a:r>
            <a:r>
              <a:rPr lang="en-US" altLang="ko-KR" sz="1200" spc="100" dirty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spc="100" dirty="0"/>
              <a:t>기본 공격의 공격속도는 서머너에 비해 느리다</a:t>
            </a:r>
            <a:r>
              <a:rPr lang="en-US" altLang="ko-KR" sz="1200" spc="100" dirty="0"/>
              <a:t>. (</a:t>
            </a:r>
            <a:r>
              <a:rPr lang="ko-KR" altLang="en-US" sz="1200" spc="100" dirty="0"/>
              <a:t>서머너 공격속도의 </a:t>
            </a:r>
            <a:r>
              <a:rPr lang="en-US" altLang="ko-KR" sz="1200" spc="100" dirty="0"/>
              <a:t>2/3)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spc="100" dirty="0"/>
              <a:t>구체가 날아가는 속도는 서머너와 같다</a:t>
            </a:r>
            <a:r>
              <a:rPr lang="en-US" altLang="ko-KR" sz="1200" spc="100" dirty="0"/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200" spc="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A40A1-B799-CF6F-998A-1A331CA64E53}"/>
              </a:ext>
            </a:extLst>
          </p:cNvPr>
          <p:cNvSpPr txBox="1"/>
          <p:nvPr/>
        </p:nvSpPr>
        <p:spPr>
          <a:xfrm>
            <a:off x="1239237" y="1593335"/>
            <a:ext cx="443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사용 무기 및 기본 공격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4D37ED-A1CD-337E-BB3A-15EB74718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37" y="2299156"/>
            <a:ext cx="1819529" cy="3172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1A2EF3-7E08-00AA-5C78-225BD111C9B1}"/>
              </a:ext>
            </a:extLst>
          </p:cNvPr>
          <p:cNvSpPr txBox="1"/>
          <p:nvPr/>
        </p:nvSpPr>
        <p:spPr>
          <a:xfrm>
            <a:off x="1743068" y="4864556"/>
            <a:ext cx="159727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>
                <a:hlinkClick r:id="rId3"/>
              </a:rPr>
              <a:t>https://lostark.game.onstove.com/Promotion/Package/220706v2</a:t>
            </a:r>
            <a:endParaRPr lang="en-US" altLang="ko-KR" sz="900" dirty="0"/>
          </a:p>
          <a:p>
            <a:r>
              <a:rPr lang="en-US" altLang="ko-KR" sz="900" dirty="0"/>
              <a:t>(</a:t>
            </a:r>
            <a:r>
              <a:rPr lang="ko-KR" altLang="en-US" sz="900" dirty="0"/>
              <a:t>다크 프리스트 무기 아바타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67402A5-2966-E265-AD4C-4C0195AC3CD4}"/>
              </a:ext>
            </a:extLst>
          </p:cNvPr>
          <p:cNvSpPr/>
          <p:nvPr/>
        </p:nvSpPr>
        <p:spPr>
          <a:xfrm>
            <a:off x="10090099" y="4931416"/>
            <a:ext cx="444617" cy="444617"/>
          </a:xfrm>
          <a:prstGeom prst="ellipse">
            <a:avLst/>
          </a:prstGeom>
          <a:solidFill>
            <a:srgbClr val="EFFBFF"/>
          </a:solidFill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F0351B-C79F-4BF8-0A63-205295B967A0}"/>
              </a:ext>
            </a:extLst>
          </p:cNvPr>
          <p:cNvSpPr/>
          <p:nvPr/>
        </p:nvSpPr>
        <p:spPr>
          <a:xfrm>
            <a:off x="9796752" y="4486799"/>
            <a:ext cx="444617" cy="444617"/>
          </a:xfrm>
          <a:prstGeom prst="ellipse">
            <a:avLst/>
          </a:prstGeom>
          <a:solidFill>
            <a:srgbClr val="EFFBFF"/>
          </a:solidFill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CAB6891-F222-A024-8D26-33F526FE48F1}"/>
              </a:ext>
            </a:extLst>
          </p:cNvPr>
          <p:cNvSpPr/>
          <p:nvPr/>
        </p:nvSpPr>
        <p:spPr>
          <a:xfrm>
            <a:off x="9525639" y="4931416"/>
            <a:ext cx="444617" cy="444617"/>
          </a:xfrm>
          <a:prstGeom prst="ellipse">
            <a:avLst/>
          </a:prstGeom>
          <a:solidFill>
            <a:srgbClr val="EFFBFF"/>
          </a:solidFill>
          <a:ln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AC018BB-BF6A-364E-6205-C9870F06783D}"/>
              </a:ext>
            </a:extLst>
          </p:cNvPr>
          <p:cNvSpPr/>
          <p:nvPr/>
        </p:nvSpPr>
        <p:spPr>
          <a:xfrm>
            <a:off x="8100910" y="4482980"/>
            <a:ext cx="444617" cy="444617"/>
          </a:xfrm>
          <a:prstGeom prst="ellipse">
            <a:avLst/>
          </a:prstGeom>
          <a:solidFill>
            <a:srgbClr val="EFFBFF"/>
          </a:solidFill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3EAB8DA-878E-A32A-1612-5CDB631EF456}"/>
              </a:ext>
            </a:extLst>
          </p:cNvPr>
          <p:cNvSpPr/>
          <p:nvPr/>
        </p:nvSpPr>
        <p:spPr>
          <a:xfrm>
            <a:off x="7818680" y="4927597"/>
            <a:ext cx="444617" cy="444617"/>
          </a:xfrm>
          <a:prstGeom prst="ellipse">
            <a:avLst/>
          </a:prstGeom>
          <a:solidFill>
            <a:srgbClr val="EFFBFF"/>
          </a:solidFill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769BB7D-F2E8-F819-B677-FBCB9D414D62}"/>
              </a:ext>
            </a:extLst>
          </p:cNvPr>
          <p:cNvSpPr/>
          <p:nvPr/>
        </p:nvSpPr>
        <p:spPr>
          <a:xfrm>
            <a:off x="8383140" y="4923561"/>
            <a:ext cx="444617" cy="444617"/>
          </a:xfrm>
          <a:prstGeom prst="ellipse">
            <a:avLst/>
          </a:prstGeom>
          <a:solidFill>
            <a:srgbClr val="EFFBFF"/>
          </a:solidFill>
          <a:ln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80613B-4194-7C75-FB77-762168F07A98}"/>
              </a:ext>
            </a:extLst>
          </p:cNvPr>
          <p:cNvSpPr/>
          <p:nvPr/>
        </p:nvSpPr>
        <p:spPr>
          <a:xfrm>
            <a:off x="8263296" y="4977181"/>
            <a:ext cx="119843" cy="922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으로 구부러짐 24">
            <a:extLst>
              <a:ext uri="{FF2B5EF4-FFF2-40B4-BE49-F238E27FC236}">
                <a16:creationId xmlns:a16="http://schemas.microsoft.com/office/drawing/2014/main" id="{2116A138-FF5C-28AF-8B6C-7A4ED1049EF8}"/>
              </a:ext>
            </a:extLst>
          </p:cNvPr>
          <p:cNvSpPr/>
          <p:nvPr/>
        </p:nvSpPr>
        <p:spPr>
          <a:xfrm rot="16411906">
            <a:off x="8285143" y="4868636"/>
            <a:ext cx="134099" cy="252263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FC1E8B4-3B7A-974B-3B29-E1F628A652D1}"/>
              </a:ext>
            </a:extLst>
          </p:cNvPr>
          <p:cNvSpPr/>
          <p:nvPr/>
        </p:nvSpPr>
        <p:spPr>
          <a:xfrm>
            <a:off x="9970256" y="4968492"/>
            <a:ext cx="119843" cy="922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으로 구부러짐 26">
            <a:extLst>
              <a:ext uri="{FF2B5EF4-FFF2-40B4-BE49-F238E27FC236}">
                <a16:creationId xmlns:a16="http://schemas.microsoft.com/office/drawing/2014/main" id="{8A1A0AF5-926E-E04B-7BA0-F30914E1F64F}"/>
              </a:ext>
            </a:extLst>
          </p:cNvPr>
          <p:cNvSpPr/>
          <p:nvPr/>
        </p:nvSpPr>
        <p:spPr>
          <a:xfrm rot="16411906">
            <a:off x="9992103" y="4859947"/>
            <a:ext cx="134099" cy="252263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51CD48D-29BD-979B-0BD2-6248F2C92FC3}"/>
              </a:ext>
            </a:extLst>
          </p:cNvPr>
          <p:cNvSpPr/>
          <p:nvPr/>
        </p:nvSpPr>
        <p:spPr>
          <a:xfrm>
            <a:off x="8903657" y="4821092"/>
            <a:ext cx="522906" cy="14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12FD4-913C-E87E-6E26-85D7CE2721C2}"/>
              </a:ext>
            </a:extLst>
          </p:cNvPr>
          <p:cNvSpPr txBox="1"/>
          <p:nvPr/>
        </p:nvSpPr>
        <p:spPr>
          <a:xfrm>
            <a:off x="7800719" y="5044037"/>
            <a:ext cx="53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구체 </a:t>
            </a:r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BC4584-FC36-70D9-2795-074D963E2653}"/>
              </a:ext>
            </a:extLst>
          </p:cNvPr>
          <p:cNvSpPr txBox="1"/>
          <p:nvPr/>
        </p:nvSpPr>
        <p:spPr>
          <a:xfrm>
            <a:off x="8102911" y="4595143"/>
            <a:ext cx="53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구체 </a:t>
            </a: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ED471-59ED-D45A-79FF-B5DFD8E67FA2}"/>
              </a:ext>
            </a:extLst>
          </p:cNvPr>
          <p:cNvSpPr txBox="1"/>
          <p:nvPr/>
        </p:nvSpPr>
        <p:spPr>
          <a:xfrm>
            <a:off x="8381358" y="5037085"/>
            <a:ext cx="53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구체 </a:t>
            </a:r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775596-7685-EE21-D09F-9C925512B017}"/>
              </a:ext>
            </a:extLst>
          </p:cNvPr>
          <p:cNvSpPr txBox="1"/>
          <p:nvPr/>
        </p:nvSpPr>
        <p:spPr>
          <a:xfrm>
            <a:off x="10089641" y="5044037"/>
            <a:ext cx="53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구체 </a:t>
            </a:r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DADD6A-07CC-7C12-737F-9FA031D6CA95}"/>
              </a:ext>
            </a:extLst>
          </p:cNvPr>
          <p:cNvSpPr txBox="1"/>
          <p:nvPr/>
        </p:nvSpPr>
        <p:spPr>
          <a:xfrm>
            <a:off x="9782180" y="4613304"/>
            <a:ext cx="53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구체 </a:t>
            </a:r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B8276-67F5-8DBE-913C-19C29C152D79}"/>
              </a:ext>
            </a:extLst>
          </p:cNvPr>
          <p:cNvSpPr txBox="1"/>
          <p:nvPr/>
        </p:nvSpPr>
        <p:spPr>
          <a:xfrm>
            <a:off x="9507220" y="5046630"/>
            <a:ext cx="5302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구체 </a:t>
            </a:r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6847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D47292B-9A3E-04B8-AC90-74966074DB22}"/>
              </a:ext>
            </a:extLst>
          </p:cNvPr>
          <p:cNvSpPr txBox="1">
            <a:spLocks/>
          </p:cNvSpPr>
          <p:nvPr/>
        </p:nvSpPr>
        <p:spPr>
          <a:xfrm>
            <a:off x="3796287" y="2704877"/>
            <a:ext cx="1983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https://www.pinterest.co.kr/pin/351069733464196667/</a:t>
            </a:r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AC988-6E2E-830B-1057-6ABB49AE942B}"/>
              </a:ext>
            </a:extLst>
          </p:cNvPr>
          <p:cNvSpPr txBox="1">
            <a:spLocks/>
          </p:cNvSpPr>
          <p:nvPr/>
        </p:nvSpPr>
        <p:spPr>
          <a:xfrm>
            <a:off x="3796287" y="2569086"/>
            <a:ext cx="19831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나무 이미지 출처 </a:t>
            </a:r>
            <a:r>
              <a:rPr lang="en-US" altLang="ko-KR" sz="800" dirty="0"/>
              <a:t>: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440FF-CD17-AF4A-CD9D-702852A6C493}"/>
              </a:ext>
            </a:extLst>
          </p:cNvPr>
          <p:cNvSpPr txBox="1"/>
          <p:nvPr/>
        </p:nvSpPr>
        <p:spPr>
          <a:xfrm>
            <a:off x="1229907" y="1645029"/>
            <a:ext cx="265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95959"/>
                </a:solidFill>
              </a:rPr>
              <a:t>(2) </a:t>
            </a:r>
            <a:r>
              <a:rPr lang="ko-KR" altLang="en-US" sz="2800" dirty="0">
                <a:solidFill>
                  <a:srgbClr val="595959"/>
                </a:solidFill>
              </a:rPr>
              <a:t>아이덴티티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E7CB4C-A04C-C5F3-647D-85DECEB58E88}"/>
              </a:ext>
            </a:extLst>
          </p:cNvPr>
          <p:cNvSpPr txBox="1"/>
          <p:nvPr/>
        </p:nvSpPr>
        <p:spPr>
          <a:xfrm>
            <a:off x="1229907" y="4253558"/>
            <a:ext cx="835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100" dirty="0"/>
              <a:t>드루이드는 생명 에너지를 모아 </a:t>
            </a:r>
            <a:r>
              <a:rPr lang="ko-KR" altLang="en-US" sz="1200" spc="100" dirty="0">
                <a:solidFill>
                  <a:srgbClr val="FF0000"/>
                </a:solidFill>
              </a:rPr>
              <a:t>아이덴티티 게이지</a:t>
            </a:r>
            <a:r>
              <a:rPr lang="ko-KR" altLang="en-US" sz="1200" spc="100" dirty="0"/>
              <a:t>를 채운다</a:t>
            </a:r>
            <a:r>
              <a:rPr lang="en-US" altLang="ko-KR" sz="1200" spc="100" dirty="0"/>
              <a:t>.</a:t>
            </a:r>
            <a:r>
              <a:rPr lang="ko-KR" altLang="en-US" sz="1200" spc="100" dirty="0"/>
              <a:t> 위 그림과 같이 나무가 있고</a:t>
            </a:r>
            <a:r>
              <a:rPr lang="en-US" altLang="ko-KR" sz="1200" spc="100" dirty="0"/>
              <a:t>, </a:t>
            </a:r>
            <a:r>
              <a:rPr lang="ko-KR" altLang="en-US" sz="1200" spc="100" dirty="0"/>
              <a:t>줄기부터 점차 차오르는 느낌을 주려고 한다</a:t>
            </a:r>
            <a:r>
              <a:rPr lang="en-US" altLang="ko-KR" sz="1200" spc="100" dirty="0"/>
              <a:t>. </a:t>
            </a:r>
            <a:r>
              <a:rPr lang="ko-KR" altLang="en-US" sz="1200" spc="100" dirty="0"/>
              <a:t>게이지는 위의 이미지보다는 오른쪽 이미지인 </a:t>
            </a:r>
            <a:r>
              <a:rPr lang="en-US" altLang="ko-KR" sz="1200" spc="100" dirty="0"/>
              <a:t>‘</a:t>
            </a:r>
            <a:r>
              <a:rPr lang="ko-KR" altLang="en-US" sz="1200" spc="100" dirty="0"/>
              <a:t>세계수의 잎</a:t>
            </a:r>
            <a:r>
              <a:rPr lang="en-US" altLang="ko-KR" sz="1200" spc="100" dirty="0"/>
              <a:t>’</a:t>
            </a:r>
            <a:r>
              <a:rPr lang="ko-KR" altLang="en-US" sz="1200" spc="100" dirty="0"/>
              <a:t>같이 일러스트화 하여</a:t>
            </a:r>
            <a:r>
              <a:rPr lang="en-US" altLang="ko-KR" sz="1200" spc="100" dirty="0"/>
              <a:t> </a:t>
            </a:r>
            <a:r>
              <a:rPr lang="ko-KR" altLang="en-US" sz="1200" spc="100" dirty="0"/>
              <a:t>사용한다</a:t>
            </a:r>
            <a:r>
              <a:rPr lang="en-US" altLang="ko-KR" sz="1200" spc="100" dirty="0"/>
              <a:t>.</a:t>
            </a:r>
          </a:p>
          <a:p>
            <a:endParaRPr lang="en-US" altLang="ko-KR" sz="1200" spc="100" dirty="0"/>
          </a:p>
          <a:p>
            <a:r>
              <a:rPr lang="en-US" altLang="ko-KR" sz="1200" spc="100" dirty="0">
                <a:solidFill>
                  <a:srgbClr val="FF0000"/>
                </a:solidFill>
              </a:rPr>
              <a:t>0~69%</a:t>
            </a:r>
            <a:r>
              <a:rPr lang="ko-KR" altLang="en-US" sz="1200" spc="100" dirty="0"/>
              <a:t>까지는 </a:t>
            </a:r>
            <a:r>
              <a:rPr lang="ko-KR" altLang="en-US" sz="1200" spc="100" dirty="0">
                <a:solidFill>
                  <a:srgbClr val="FF0000"/>
                </a:solidFill>
              </a:rPr>
              <a:t>나무의 줄기</a:t>
            </a:r>
            <a:r>
              <a:rPr lang="en-US" altLang="ko-KR" sz="1200" spc="100" dirty="0"/>
              <a:t>, </a:t>
            </a:r>
            <a:r>
              <a:rPr lang="en-US" altLang="ko-KR" sz="1200" spc="100" dirty="0">
                <a:solidFill>
                  <a:srgbClr val="FF0000"/>
                </a:solidFill>
              </a:rPr>
              <a:t>70~99%</a:t>
            </a:r>
            <a:r>
              <a:rPr lang="ko-KR" altLang="en-US" sz="1200" spc="100" dirty="0"/>
              <a:t>까지는 </a:t>
            </a:r>
            <a:r>
              <a:rPr lang="ko-KR" altLang="en-US" sz="1200" spc="100" dirty="0">
                <a:solidFill>
                  <a:srgbClr val="FF0000"/>
                </a:solidFill>
              </a:rPr>
              <a:t>나뭇가지</a:t>
            </a:r>
            <a:r>
              <a:rPr lang="ko-KR" altLang="en-US" sz="1200" spc="100" dirty="0"/>
              <a:t>가 차오르고</a:t>
            </a:r>
            <a:r>
              <a:rPr lang="en-US" altLang="ko-KR" sz="1200" spc="100" dirty="0"/>
              <a:t>, </a:t>
            </a:r>
            <a:r>
              <a:rPr lang="en-US" altLang="ko-KR" sz="1200" spc="100" dirty="0">
                <a:solidFill>
                  <a:srgbClr val="FF0000"/>
                </a:solidFill>
              </a:rPr>
              <a:t>100%</a:t>
            </a:r>
            <a:r>
              <a:rPr lang="ko-KR" altLang="en-US" sz="1200" spc="100" dirty="0"/>
              <a:t>달성 시 나뭇가지 주변의 여러 </a:t>
            </a:r>
            <a:r>
              <a:rPr lang="ko-KR" altLang="en-US" sz="1200" spc="100" dirty="0">
                <a:solidFill>
                  <a:srgbClr val="FF0000"/>
                </a:solidFill>
              </a:rPr>
              <a:t>잎</a:t>
            </a:r>
            <a:r>
              <a:rPr lang="ko-KR" altLang="en-US" sz="1200" spc="100" dirty="0"/>
              <a:t>이 동시에 밝아진다</a:t>
            </a:r>
            <a:r>
              <a:rPr lang="en-US" altLang="ko-KR" sz="1200" spc="100" dirty="0"/>
              <a:t>.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F54C74-7827-CFF0-D8D3-EA95D594A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1"/>
          <a:stretch/>
        </p:blipFill>
        <p:spPr>
          <a:xfrm>
            <a:off x="1412584" y="3101573"/>
            <a:ext cx="4164725" cy="6548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5CA2A0-2542-512A-87FC-0DC3A4CDF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136" y="4210330"/>
            <a:ext cx="1340957" cy="1287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6D35E0-DCFD-B023-243E-3206C37E8257}"/>
              </a:ext>
            </a:extLst>
          </p:cNvPr>
          <p:cNvSpPr txBox="1"/>
          <p:nvPr/>
        </p:nvSpPr>
        <p:spPr>
          <a:xfrm>
            <a:off x="9285511" y="5461672"/>
            <a:ext cx="2217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spc="100" dirty="0"/>
              <a:t>(</a:t>
            </a:r>
            <a:r>
              <a:rPr lang="ko-KR" altLang="en-US" sz="900" spc="100" dirty="0"/>
              <a:t>수집형 포인트 </a:t>
            </a:r>
            <a:r>
              <a:rPr lang="en-US" altLang="ko-KR" sz="900" spc="100" dirty="0"/>
              <a:t>- </a:t>
            </a:r>
            <a:r>
              <a:rPr lang="ko-KR" altLang="en-US" sz="900" spc="100" dirty="0"/>
              <a:t>세계수의 잎</a:t>
            </a:r>
            <a:r>
              <a:rPr lang="en-US" altLang="ko-KR" sz="900" spc="100" dirty="0"/>
              <a:t>)</a:t>
            </a:r>
            <a:endParaRPr lang="ko-KR" altLang="en-US" sz="900" dirty="0"/>
          </a:p>
        </p:txBody>
      </p:sp>
      <p:pic>
        <p:nvPicPr>
          <p:cNvPr id="5" name="그림 4" descr="연체동물이(가) 표시된 사진&#10;&#10;자동 생성된 설명">
            <a:extLst>
              <a:ext uri="{FF2B5EF4-FFF2-40B4-BE49-F238E27FC236}">
                <a16:creationId xmlns:a16="http://schemas.microsoft.com/office/drawing/2014/main" id="{C6F6D4A5-7F42-7B7C-0F3C-D0BD163EF6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r="46287" b="17034"/>
          <a:stretch/>
        </p:blipFill>
        <p:spPr>
          <a:xfrm>
            <a:off x="2999333" y="2578262"/>
            <a:ext cx="796954" cy="1178164"/>
          </a:xfrm>
          <a:prstGeom prst="rect">
            <a:avLst/>
          </a:prstGeom>
        </p:spPr>
      </p:pic>
      <p:pic>
        <p:nvPicPr>
          <p:cNvPr id="7" name="그림 6" descr="연체동물이(가) 표시된 사진&#10;&#10;자동 생성된 설명">
            <a:extLst>
              <a:ext uri="{FF2B5EF4-FFF2-40B4-BE49-F238E27FC236}">
                <a16:creationId xmlns:a16="http://schemas.microsoft.com/office/drawing/2014/main" id="{B044AE49-0684-43AB-D8D7-0FE0FE9F34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66485" r="46969" b="17034"/>
          <a:stretch/>
        </p:blipFill>
        <p:spPr>
          <a:xfrm>
            <a:off x="6080214" y="3499587"/>
            <a:ext cx="775212" cy="230660"/>
          </a:xfrm>
          <a:prstGeom prst="rect">
            <a:avLst/>
          </a:prstGeom>
        </p:spPr>
      </p:pic>
      <p:pic>
        <p:nvPicPr>
          <p:cNvPr id="8" name="그림 7" descr="연체동물이(가) 표시된 사진&#10;&#10;자동 생성된 설명">
            <a:extLst>
              <a:ext uri="{FF2B5EF4-FFF2-40B4-BE49-F238E27FC236}">
                <a16:creationId xmlns:a16="http://schemas.microsoft.com/office/drawing/2014/main" id="{51F987AB-A234-EE1C-BED0-7D8EC7465C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t="26325" r="46969" b="17034"/>
          <a:stretch/>
        </p:blipFill>
        <p:spPr>
          <a:xfrm>
            <a:off x="7164057" y="2937525"/>
            <a:ext cx="767327" cy="792722"/>
          </a:xfrm>
          <a:prstGeom prst="rect">
            <a:avLst/>
          </a:prstGeom>
        </p:spPr>
      </p:pic>
      <p:pic>
        <p:nvPicPr>
          <p:cNvPr id="9" name="그림 8" descr="연체동물이(가) 표시된 사진&#10;&#10;자동 생성된 설명">
            <a:extLst>
              <a:ext uri="{FF2B5EF4-FFF2-40B4-BE49-F238E27FC236}">
                <a16:creationId xmlns:a16="http://schemas.microsoft.com/office/drawing/2014/main" id="{A6A47A8C-9E73-A317-853D-290305063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r="46969" b="17034"/>
          <a:stretch/>
        </p:blipFill>
        <p:spPr>
          <a:xfrm>
            <a:off x="8232132" y="2569086"/>
            <a:ext cx="775212" cy="116116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AE43096-7266-93A8-17CB-9FB36AC5C2F7}"/>
              </a:ext>
            </a:extLst>
          </p:cNvPr>
          <p:cNvSpPr/>
          <p:nvPr/>
        </p:nvSpPr>
        <p:spPr>
          <a:xfrm>
            <a:off x="6950547" y="3264696"/>
            <a:ext cx="134223" cy="58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9537836-97BE-8F4E-4719-0CD636C88065}"/>
              </a:ext>
            </a:extLst>
          </p:cNvPr>
          <p:cNvSpPr/>
          <p:nvPr/>
        </p:nvSpPr>
        <p:spPr>
          <a:xfrm>
            <a:off x="8034266" y="3264696"/>
            <a:ext cx="134223" cy="58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0A8CE-237A-32AE-F507-116194902F3E}"/>
              </a:ext>
            </a:extLst>
          </p:cNvPr>
          <p:cNvSpPr txBox="1">
            <a:spLocks/>
          </p:cNvSpPr>
          <p:nvPr/>
        </p:nvSpPr>
        <p:spPr>
          <a:xfrm>
            <a:off x="6276789" y="3718350"/>
            <a:ext cx="3899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20%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9F5BE7-78B1-C33E-003A-6D6DBDFFDAA2}"/>
              </a:ext>
            </a:extLst>
          </p:cNvPr>
          <p:cNvSpPr txBox="1">
            <a:spLocks/>
          </p:cNvSpPr>
          <p:nvPr/>
        </p:nvSpPr>
        <p:spPr>
          <a:xfrm>
            <a:off x="7366215" y="3730247"/>
            <a:ext cx="3899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70%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C40B0-D6FB-EC61-6F64-8E27B2055C60}"/>
              </a:ext>
            </a:extLst>
          </p:cNvPr>
          <p:cNvSpPr txBox="1">
            <a:spLocks/>
          </p:cNvSpPr>
          <p:nvPr/>
        </p:nvSpPr>
        <p:spPr>
          <a:xfrm>
            <a:off x="8397705" y="3718350"/>
            <a:ext cx="4663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018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D35E0-DCFD-B023-243E-3206C37E8257}"/>
              </a:ext>
            </a:extLst>
          </p:cNvPr>
          <p:cNvSpPr txBox="1"/>
          <p:nvPr/>
        </p:nvSpPr>
        <p:spPr>
          <a:xfrm>
            <a:off x="4297341" y="2413049"/>
            <a:ext cx="66729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아이덴티티 게이지</a:t>
            </a:r>
            <a:r>
              <a:rPr lang="ko-KR" altLang="en-US" sz="1200" dirty="0"/>
              <a:t>가 </a:t>
            </a:r>
            <a:r>
              <a:rPr lang="en-US" altLang="ko-KR" sz="1200" dirty="0">
                <a:solidFill>
                  <a:srgbClr val="FF0000"/>
                </a:solidFill>
              </a:rPr>
              <a:t>100%</a:t>
            </a:r>
            <a:r>
              <a:rPr lang="en-US" altLang="ko-KR" sz="1200" dirty="0"/>
              <a:t> </a:t>
            </a:r>
            <a:r>
              <a:rPr lang="ko-KR" altLang="en-US" sz="1200" dirty="0"/>
              <a:t>찼을 때 변신할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드루이드가 세계수 엘조윈의 힘을 더욱더 받아들여 정령화된 상태이다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인간형이지만</a:t>
            </a:r>
            <a:r>
              <a:rPr lang="en-US" altLang="ko-KR" sz="1200" dirty="0"/>
              <a:t>, </a:t>
            </a:r>
            <a:r>
              <a:rPr lang="ko-KR" altLang="en-US" sz="1200" dirty="0"/>
              <a:t>스태프가 분해되어 머리 위 뿔로 변화한다</a:t>
            </a:r>
            <a:r>
              <a:rPr lang="en-US" altLang="ko-KR" sz="1200" dirty="0"/>
              <a:t>, </a:t>
            </a:r>
            <a:r>
              <a:rPr lang="ko-KR" altLang="en-US" sz="1200" dirty="0"/>
              <a:t>신체 대부분이 나무로 뒤덮인다</a:t>
            </a:r>
            <a:r>
              <a:rPr lang="en-US" altLang="ko-KR" sz="1200" dirty="0"/>
              <a:t>. </a:t>
            </a:r>
            <a:r>
              <a:rPr lang="ko-KR" altLang="en-US" sz="1200" dirty="0"/>
              <a:t>세계수와 비슷한 강도가 되어 튼튼하며 </a:t>
            </a:r>
            <a:r>
              <a:rPr lang="ko-KR" altLang="en-US" sz="1200" dirty="0">
                <a:solidFill>
                  <a:srgbClr val="FF0000"/>
                </a:solidFill>
              </a:rPr>
              <a:t>신체 능력이 비약적으로 상승</a:t>
            </a:r>
            <a:r>
              <a:rPr lang="ko-KR" altLang="en-US" sz="1200" dirty="0"/>
              <a:t>한다</a:t>
            </a:r>
            <a:r>
              <a:rPr lang="en-US" altLang="ko-KR" sz="1200" dirty="0"/>
              <a:t>. </a:t>
            </a:r>
            <a:r>
              <a:rPr lang="ko-KR" altLang="en-US" sz="1200" dirty="0"/>
              <a:t>나무를 빠르고 단단하게 만들어 낼 수 있으며 </a:t>
            </a:r>
            <a:r>
              <a:rPr lang="ko-KR" altLang="en-US" sz="1200" dirty="0">
                <a:solidFill>
                  <a:srgbClr val="FF0000"/>
                </a:solidFill>
              </a:rPr>
              <a:t>나무로 검과 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화살을 만들어</a:t>
            </a:r>
            <a:r>
              <a:rPr lang="ko-KR" altLang="en-US" sz="1200" dirty="0"/>
              <a:t> 검술</a:t>
            </a:r>
            <a:r>
              <a:rPr lang="en-US" altLang="ko-KR" sz="1200" dirty="0"/>
              <a:t>, </a:t>
            </a:r>
            <a:r>
              <a:rPr lang="ko-KR" altLang="en-US" sz="1200" dirty="0"/>
              <a:t>궁술을 사용한다</a:t>
            </a:r>
            <a:r>
              <a:rPr lang="en-US" altLang="ko-KR" sz="1200" dirty="0"/>
              <a:t>.  </a:t>
            </a:r>
            <a:r>
              <a:rPr lang="ko-KR" altLang="en-US" sz="1200" dirty="0">
                <a:solidFill>
                  <a:srgbClr val="FF0000"/>
                </a:solidFill>
              </a:rPr>
              <a:t>특화</a:t>
            </a:r>
            <a:r>
              <a:rPr lang="ko-KR" altLang="en-US" sz="1200" dirty="0"/>
              <a:t> 수치에 </a:t>
            </a:r>
            <a:r>
              <a:rPr lang="ko-KR" altLang="en-US" sz="1200" dirty="0">
                <a:solidFill>
                  <a:srgbClr val="FF0000"/>
                </a:solidFill>
              </a:rPr>
              <a:t>비례</a:t>
            </a:r>
            <a:r>
              <a:rPr lang="ko-KR" altLang="en-US" sz="1200" dirty="0"/>
              <a:t>하여 </a:t>
            </a:r>
            <a:r>
              <a:rPr lang="ko-KR" altLang="en-US" sz="1200" dirty="0">
                <a:solidFill>
                  <a:srgbClr val="FF0000"/>
                </a:solidFill>
              </a:rPr>
              <a:t>정령화 데미지와 지속 시간이 증가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정령화 시 다음과 같은 효과를 얻는다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경직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공격에 면역</a:t>
            </a:r>
            <a:r>
              <a:rPr lang="ko-KR" altLang="en-US" sz="1200" dirty="0"/>
              <a:t>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정령화 시 파티원의 </a:t>
            </a:r>
            <a:r>
              <a:rPr lang="ko-KR" altLang="en-US" sz="1200" dirty="0">
                <a:solidFill>
                  <a:srgbClr val="FF0000"/>
                </a:solidFill>
              </a:rPr>
              <a:t>디버프를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회 정화</a:t>
            </a:r>
            <a:r>
              <a:rPr lang="ko-KR" altLang="en-US" sz="1200" dirty="0"/>
              <a:t>해 준다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방어력 </a:t>
            </a:r>
            <a:r>
              <a:rPr lang="en-US" altLang="ko-KR" sz="1200" dirty="0">
                <a:solidFill>
                  <a:srgbClr val="FF0000"/>
                </a:solidFill>
              </a:rPr>
              <a:t>30%</a:t>
            </a:r>
            <a:r>
              <a:rPr lang="en-US" altLang="ko-KR" sz="1200" dirty="0"/>
              <a:t>,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공격 속도 </a:t>
            </a:r>
            <a:r>
              <a:rPr lang="en-US" altLang="ko-KR" sz="1200" dirty="0">
                <a:solidFill>
                  <a:srgbClr val="FF0000"/>
                </a:solidFill>
              </a:rPr>
              <a:t>20%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상승한다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AutoNum type="arabicPeriod"/>
            </a:pPr>
            <a:r>
              <a:rPr lang="ko-KR" altLang="en-US" sz="1200" dirty="0"/>
              <a:t>게이지가 </a:t>
            </a:r>
            <a:r>
              <a:rPr lang="en-US" altLang="ko-KR" sz="1200" dirty="0">
                <a:solidFill>
                  <a:srgbClr val="FF0000"/>
                </a:solidFill>
              </a:rPr>
              <a:t>0%</a:t>
            </a:r>
            <a:r>
              <a:rPr lang="ko-KR" altLang="en-US" sz="1200" dirty="0"/>
              <a:t>까지 떨어져 </a:t>
            </a:r>
            <a:r>
              <a:rPr lang="ko-KR" altLang="en-US" sz="1200" dirty="0">
                <a:solidFill>
                  <a:srgbClr val="FF0000"/>
                </a:solidFill>
              </a:rPr>
              <a:t>정령화가 종료</a:t>
            </a:r>
            <a:r>
              <a:rPr lang="ko-KR" altLang="en-US" sz="1200" dirty="0"/>
              <a:t>되면 </a:t>
            </a:r>
            <a:r>
              <a:rPr lang="en-US" altLang="ko-KR" sz="1200" dirty="0">
                <a:solidFill>
                  <a:srgbClr val="FF0000"/>
                </a:solidFill>
              </a:rPr>
              <a:t>30%</a:t>
            </a:r>
            <a:r>
              <a:rPr lang="ko-KR" altLang="en-US" sz="1200" dirty="0">
                <a:solidFill>
                  <a:srgbClr val="FF0000"/>
                </a:solidFill>
              </a:rPr>
              <a:t>의 게이지가 복구</a:t>
            </a:r>
            <a:r>
              <a:rPr lang="ko-KR" altLang="en-US" sz="1200" dirty="0"/>
              <a:t>된다</a:t>
            </a:r>
            <a:r>
              <a:rPr lang="en-US" altLang="ko-KR" sz="1200" dirty="0"/>
              <a:t>. (</a:t>
            </a:r>
            <a:r>
              <a:rPr lang="ko-KR" altLang="en-US" sz="1200" dirty="0"/>
              <a:t>게이지가 </a:t>
            </a:r>
            <a:r>
              <a:rPr lang="en-US" altLang="ko-KR" sz="1200" dirty="0"/>
              <a:t>0%</a:t>
            </a:r>
            <a:r>
              <a:rPr lang="ko-KR" altLang="en-US" sz="1200" dirty="0"/>
              <a:t>가 아니어도 </a:t>
            </a:r>
            <a:r>
              <a:rPr lang="en-US" altLang="ko-KR" sz="1200" dirty="0"/>
              <a:t>z</a:t>
            </a:r>
            <a:r>
              <a:rPr lang="ko-KR" altLang="en-US" sz="1200" dirty="0"/>
              <a:t>키를 한번 더 입력하면 정령화가 종료된다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때는 게이지의 복구가 이루어 지지 않는다</a:t>
            </a:r>
            <a:r>
              <a:rPr lang="en-US" altLang="ko-KR" sz="1200" dirty="0"/>
              <a:t>.)</a:t>
            </a:r>
          </a:p>
          <a:p>
            <a:pPr marL="228600" indent="-228600">
              <a:buClr>
                <a:schemeClr val="tx1"/>
              </a:buClr>
              <a:buAutoNum type="arabicPeriod"/>
            </a:pPr>
            <a:endParaRPr lang="en-US" altLang="ko-KR" sz="1200" dirty="0"/>
          </a:p>
          <a:p>
            <a:pPr>
              <a:buClr>
                <a:schemeClr val="tx1"/>
              </a:buClr>
            </a:pPr>
            <a:r>
              <a:rPr lang="ko-KR" altLang="en-US" sz="1200" dirty="0"/>
              <a:t>직업 각인 </a:t>
            </a:r>
            <a:r>
              <a:rPr lang="en-US" altLang="ko-KR" sz="1200" dirty="0"/>
              <a:t>‘</a:t>
            </a:r>
            <a:r>
              <a:rPr lang="ko-KR" altLang="en-US" sz="1200" dirty="0">
                <a:solidFill>
                  <a:srgbClr val="FF0000"/>
                </a:solidFill>
              </a:rPr>
              <a:t>엘조윈의 사도</a:t>
            </a:r>
            <a:r>
              <a:rPr lang="en-US" altLang="ko-KR" sz="1200" dirty="0"/>
              <a:t>‘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채용하면 다음과 같은 효과를 얻는다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AutoNum type="arabicPeriod"/>
            </a:pPr>
            <a:r>
              <a:rPr lang="ko-KR" altLang="en-US" sz="1200" dirty="0"/>
              <a:t>골렘 소환</a:t>
            </a:r>
            <a:r>
              <a:rPr lang="en-US" altLang="ko-KR" sz="1200" dirty="0"/>
              <a:t>(x</a:t>
            </a:r>
            <a:r>
              <a:rPr lang="ko-KR" altLang="en-US" sz="1200" dirty="0"/>
              <a:t>키</a:t>
            </a:r>
            <a:r>
              <a:rPr lang="en-US" altLang="ko-KR" sz="1200" dirty="0"/>
              <a:t>)</a:t>
            </a:r>
            <a:r>
              <a:rPr lang="ko-KR" altLang="en-US" sz="1200" dirty="0"/>
              <a:t>을 할 수 없다</a:t>
            </a:r>
            <a:r>
              <a:rPr lang="en-US" altLang="ko-KR" sz="1200" dirty="0"/>
              <a:t>. </a:t>
            </a:r>
          </a:p>
          <a:p>
            <a:pPr marL="228600" indent="-228600">
              <a:buClr>
                <a:schemeClr val="tx1"/>
              </a:buClr>
              <a:buAutoNum type="arabicPeriod"/>
            </a:pPr>
            <a:r>
              <a:rPr lang="ko-KR" altLang="en-US" sz="1200" dirty="0"/>
              <a:t>게이지가 </a:t>
            </a:r>
            <a:r>
              <a:rPr lang="en-US" altLang="ko-KR" sz="1200" dirty="0">
                <a:solidFill>
                  <a:srgbClr val="FF0000"/>
                </a:solidFill>
              </a:rPr>
              <a:t>0%</a:t>
            </a:r>
            <a:r>
              <a:rPr lang="ko-KR" altLang="en-US" sz="1200" dirty="0"/>
              <a:t>까지 떨어져 </a:t>
            </a:r>
            <a:r>
              <a:rPr lang="ko-KR" altLang="en-US" sz="1200" dirty="0">
                <a:solidFill>
                  <a:srgbClr val="FF0000"/>
                </a:solidFill>
              </a:rPr>
              <a:t>정령화가 종료</a:t>
            </a:r>
            <a:r>
              <a:rPr lang="ko-KR" altLang="en-US" sz="1200" dirty="0"/>
              <a:t>되면 정령화 스킬의 </a:t>
            </a:r>
            <a:r>
              <a:rPr lang="ko-KR" altLang="en-US" sz="1200" dirty="0">
                <a:solidFill>
                  <a:srgbClr val="FF0000"/>
                </a:solidFill>
              </a:rPr>
              <a:t>재사용 대기시간이 초기화 </a:t>
            </a:r>
            <a:r>
              <a:rPr lang="ko-KR" altLang="en-US" sz="1200" dirty="0"/>
              <a:t>되고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아이덴티티 게이지 </a:t>
            </a:r>
            <a:r>
              <a:rPr lang="en-US" altLang="ko-KR" sz="1200" dirty="0">
                <a:solidFill>
                  <a:srgbClr val="FF0000"/>
                </a:solidFill>
              </a:rPr>
              <a:t>50%</a:t>
            </a:r>
            <a:r>
              <a:rPr lang="ko-KR" altLang="en-US" sz="1200" dirty="0">
                <a:solidFill>
                  <a:srgbClr val="FF0000"/>
                </a:solidFill>
              </a:rPr>
              <a:t>가 복구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FontTx/>
              <a:buAutoNum type="arabicPeriod"/>
            </a:pPr>
            <a:r>
              <a:rPr lang="en-US" altLang="ko-KR" sz="1200" dirty="0">
                <a:solidFill>
                  <a:srgbClr val="FF0000"/>
                </a:solidFill>
              </a:rPr>
              <a:t>Z </a:t>
            </a:r>
            <a:r>
              <a:rPr lang="ko-KR" altLang="en-US" sz="1200" dirty="0">
                <a:solidFill>
                  <a:srgbClr val="FF0000"/>
                </a:solidFill>
              </a:rPr>
              <a:t>키를 한 번 더 입력</a:t>
            </a:r>
            <a:r>
              <a:rPr lang="ko-KR" altLang="en-US" sz="1200" dirty="0"/>
              <a:t>하여 </a:t>
            </a:r>
            <a:r>
              <a:rPr lang="ko-KR" altLang="en-US" sz="1200" dirty="0">
                <a:solidFill>
                  <a:srgbClr val="FF0000"/>
                </a:solidFill>
              </a:rPr>
              <a:t>정령화를 종료</a:t>
            </a:r>
            <a:r>
              <a:rPr lang="ko-KR" altLang="en-US" sz="1200" dirty="0"/>
              <a:t>하면 정령화 스킬의 </a:t>
            </a:r>
            <a:r>
              <a:rPr lang="ko-KR" altLang="en-US" sz="1200" dirty="0">
                <a:solidFill>
                  <a:srgbClr val="FF0000"/>
                </a:solidFill>
              </a:rPr>
              <a:t>재사용 대기시간이 감소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rgbClr val="0070C0"/>
                </a:solidFill>
              </a:rPr>
              <a:t>10%/30%/50%</a:t>
            </a:r>
            <a:r>
              <a:rPr lang="en-US" altLang="ko-KR" sz="1200" dirty="0"/>
              <a:t>)</a:t>
            </a:r>
            <a:r>
              <a:rPr lang="ko-KR" altLang="en-US" sz="1200" dirty="0"/>
              <a:t>하고</a:t>
            </a:r>
            <a:r>
              <a:rPr lang="en-US" altLang="ko-KR" sz="1200" dirty="0"/>
              <a:t>, </a:t>
            </a:r>
            <a:r>
              <a:rPr lang="ko-KR" altLang="en-US" sz="1200" dirty="0"/>
              <a:t>남은 수치에 비례하여 </a:t>
            </a:r>
            <a:r>
              <a:rPr lang="ko-KR" altLang="en-US" sz="1200" dirty="0">
                <a:solidFill>
                  <a:srgbClr val="FF0000"/>
                </a:solidFill>
              </a:rPr>
              <a:t>게이지가 복구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>
                <a:solidFill>
                  <a:srgbClr val="0070C0"/>
                </a:solidFill>
              </a:rPr>
              <a:t>20%/30%/40%</a:t>
            </a:r>
            <a:r>
              <a:rPr lang="en-US" altLang="ko-KR" sz="1200" dirty="0"/>
              <a:t>)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FontTx/>
              <a:buAutoNum type="arabicPeriod"/>
            </a:pPr>
            <a:r>
              <a:rPr lang="ko-KR" altLang="en-US" sz="1200" dirty="0"/>
              <a:t>치명타 확률이 </a:t>
            </a:r>
            <a:r>
              <a:rPr lang="en-US" altLang="ko-KR" sz="1200" dirty="0">
                <a:solidFill>
                  <a:srgbClr val="0070C0"/>
                </a:solidFill>
              </a:rPr>
              <a:t>0%/10%/20% </a:t>
            </a:r>
            <a:r>
              <a:rPr lang="ko-KR" altLang="en-US" sz="1200" dirty="0"/>
              <a:t>증가한다</a:t>
            </a:r>
            <a:r>
              <a:rPr lang="en-US" altLang="ko-KR" sz="1200" dirty="0"/>
              <a:t>.</a:t>
            </a:r>
          </a:p>
          <a:p>
            <a:pPr marL="228600" indent="-228600">
              <a:buClr>
                <a:schemeClr val="tx1"/>
              </a:buClr>
              <a:buFontTx/>
              <a:buAutoNum type="arabicPeriod"/>
            </a:pPr>
            <a:endParaRPr lang="en-US" altLang="ko-KR" sz="1200" dirty="0"/>
          </a:p>
          <a:p>
            <a:pPr marL="228600" indent="-228600">
              <a:buClr>
                <a:schemeClr val="tx1"/>
              </a:buClr>
              <a:buAutoNum type="arabicPeriod"/>
            </a:pP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BD82C-0FDC-EF32-F0B6-6D755B4DE53D}"/>
              </a:ext>
            </a:extLst>
          </p:cNvPr>
          <p:cNvSpPr txBox="1"/>
          <p:nvPr/>
        </p:nvSpPr>
        <p:spPr>
          <a:xfrm>
            <a:off x="1239237" y="1593335"/>
            <a:ext cx="443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아이덴티티 스킬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정령화</a:t>
            </a:r>
            <a:r>
              <a:rPr lang="en-US" altLang="ko-KR" sz="2000" dirty="0">
                <a:solidFill>
                  <a:srgbClr val="595959"/>
                </a:solidFill>
              </a:rPr>
              <a:t>(Z</a:t>
            </a:r>
            <a:r>
              <a:rPr lang="ko-KR" altLang="en-US" sz="2000" dirty="0">
                <a:solidFill>
                  <a:srgbClr val="595959"/>
                </a:solidFill>
              </a:rPr>
              <a:t>키</a:t>
            </a:r>
            <a:r>
              <a:rPr lang="en-US" altLang="ko-KR" sz="2000" dirty="0">
                <a:solidFill>
                  <a:srgbClr val="595959"/>
                </a:solidFill>
              </a:rPr>
              <a:t>)</a:t>
            </a:r>
            <a:endParaRPr lang="ko-KR" altLang="en-US" sz="2000" dirty="0">
              <a:solidFill>
                <a:srgbClr val="595959"/>
              </a:solidFill>
            </a:endParaRPr>
          </a:p>
          <a:p>
            <a:endParaRPr lang="ko-KR" altLang="en-US" sz="2000" dirty="0">
              <a:solidFill>
                <a:srgbClr val="595959"/>
              </a:solidFill>
            </a:endParaRPr>
          </a:p>
        </p:txBody>
      </p:sp>
      <p:pic>
        <p:nvPicPr>
          <p:cNvPr id="10" name="그림 9" descr="식물, 어두운이(가) 표시된 사진&#10;&#10;자동 생성된 설명">
            <a:extLst>
              <a:ext uri="{FF2B5EF4-FFF2-40B4-BE49-F238E27FC236}">
                <a16:creationId xmlns:a16="http://schemas.microsoft.com/office/drawing/2014/main" id="{36A8B3BB-5FCF-ED25-596F-88C5F381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37" y="2023537"/>
            <a:ext cx="3342095" cy="3620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AC2C7B-76BB-72D7-2058-ABF480EB73AC}"/>
              </a:ext>
            </a:extLst>
          </p:cNvPr>
          <p:cNvSpPr txBox="1"/>
          <p:nvPr/>
        </p:nvSpPr>
        <p:spPr>
          <a:xfrm>
            <a:off x="1537815" y="4896372"/>
            <a:ext cx="1597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https://www.artstation.com/artwork/nLKV1</a:t>
            </a:r>
            <a:endParaRPr lang="en-US" altLang="ko-KR" sz="900" dirty="0"/>
          </a:p>
          <a:p>
            <a:endParaRPr lang="ko-KR" altLang="en-US" sz="900" dirty="0"/>
          </a:p>
        </p:txBody>
      </p:sp>
      <p:pic>
        <p:nvPicPr>
          <p:cNvPr id="16" name="그림 15" descr="무기이(가) 표시된 사진&#10;&#10;자동 생성된 설명">
            <a:extLst>
              <a:ext uri="{FF2B5EF4-FFF2-40B4-BE49-F238E27FC236}">
                <a16:creationId xmlns:a16="http://schemas.microsoft.com/office/drawing/2014/main" id="{97C7CA28-4078-70F4-A3DB-F61AB06FE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5" t="4349" r="35420" b="4438"/>
          <a:stretch/>
        </p:blipFill>
        <p:spPr>
          <a:xfrm rot="16200000">
            <a:off x="2517529" y="4277705"/>
            <a:ext cx="606490" cy="31630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9225E0-8A14-E8DA-4F99-D878EE646722}"/>
              </a:ext>
            </a:extLst>
          </p:cNvPr>
          <p:cNvSpPr txBox="1"/>
          <p:nvPr/>
        </p:nvSpPr>
        <p:spPr>
          <a:xfrm>
            <a:off x="1537815" y="6074342"/>
            <a:ext cx="2460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>
                <a:hlinkClick r:id="rId5"/>
              </a:rPr>
              <a:t>https://www.pinterest.co.kr/pin/18788523438062441/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3419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BD82C-0FDC-EF32-F0B6-6D755B4DE53D}"/>
              </a:ext>
            </a:extLst>
          </p:cNvPr>
          <p:cNvSpPr txBox="1"/>
          <p:nvPr/>
        </p:nvSpPr>
        <p:spPr>
          <a:xfrm>
            <a:off x="1239237" y="1593335"/>
            <a:ext cx="443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정령화 스킬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A391C1-B044-B22C-ED66-6EBB0CE8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8" r="60245" b="-2363"/>
          <a:stretch/>
        </p:blipFill>
        <p:spPr>
          <a:xfrm>
            <a:off x="1336943" y="2156542"/>
            <a:ext cx="2478702" cy="1048052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3376A10-17E7-4720-52D5-53C9F9C975F5}"/>
              </a:ext>
            </a:extLst>
          </p:cNvPr>
          <p:cNvSpPr/>
          <p:nvPr/>
        </p:nvSpPr>
        <p:spPr>
          <a:xfrm>
            <a:off x="1912689" y="2365695"/>
            <a:ext cx="1652631" cy="838899"/>
          </a:xfrm>
          <a:custGeom>
            <a:avLst/>
            <a:gdLst>
              <a:gd name="connsiteX0" fmla="*/ 0 w 1627464"/>
              <a:gd name="connsiteY0" fmla="*/ 0 h 788566"/>
              <a:gd name="connsiteX1" fmla="*/ 1627464 w 1627464"/>
              <a:gd name="connsiteY1" fmla="*/ 16778 h 788566"/>
              <a:gd name="connsiteX2" fmla="*/ 1627464 w 1627464"/>
              <a:gd name="connsiteY2" fmla="*/ 394283 h 788566"/>
              <a:gd name="connsiteX3" fmla="*/ 998290 w 1627464"/>
              <a:gd name="connsiteY3" fmla="*/ 385894 h 788566"/>
              <a:gd name="connsiteX4" fmla="*/ 989901 w 1627464"/>
              <a:gd name="connsiteY4" fmla="*/ 788566 h 788566"/>
              <a:gd name="connsiteX5" fmla="*/ 192947 w 1627464"/>
              <a:gd name="connsiteY5" fmla="*/ 780177 h 788566"/>
              <a:gd name="connsiteX6" fmla="*/ 192947 w 1627464"/>
              <a:gd name="connsiteY6" fmla="*/ 780177 h 788566"/>
              <a:gd name="connsiteX7" fmla="*/ 184558 w 1627464"/>
              <a:gd name="connsiteY7" fmla="*/ 385894 h 788566"/>
              <a:gd name="connsiteX8" fmla="*/ 0 w 1627464"/>
              <a:gd name="connsiteY8" fmla="*/ 385894 h 788566"/>
              <a:gd name="connsiteX9" fmla="*/ 0 w 1627464"/>
              <a:gd name="connsiteY9" fmla="*/ 0 h 78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7464" h="788566">
                <a:moveTo>
                  <a:pt x="0" y="0"/>
                </a:moveTo>
                <a:lnTo>
                  <a:pt x="1627464" y="16778"/>
                </a:lnTo>
                <a:lnTo>
                  <a:pt x="1627464" y="394283"/>
                </a:lnTo>
                <a:lnTo>
                  <a:pt x="998290" y="385894"/>
                </a:lnTo>
                <a:lnTo>
                  <a:pt x="989901" y="788566"/>
                </a:lnTo>
                <a:lnTo>
                  <a:pt x="192947" y="780177"/>
                </a:lnTo>
                <a:lnTo>
                  <a:pt x="192947" y="780177"/>
                </a:lnTo>
                <a:lnTo>
                  <a:pt x="184558" y="385894"/>
                </a:lnTo>
                <a:lnTo>
                  <a:pt x="0" y="38589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7BFDB-63E3-B604-C5E4-FB49A7E1F8FC}"/>
              </a:ext>
            </a:extLst>
          </p:cNvPr>
          <p:cNvSpPr txBox="1"/>
          <p:nvPr/>
        </p:nvSpPr>
        <p:spPr>
          <a:xfrm>
            <a:off x="3815645" y="2131375"/>
            <a:ext cx="678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다른 변신 캐릭터와 마찬가지로 </a:t>
            </a:r>
            <a:r>
              <a:rPr lang="en-US" altLang="ko-KR" sz="1200" dirty="0">
                <a:solidFill>
                  <a:srgbClr val="FF0000"/>
                </a:solidFill>
              </a:rPr>
              <a:t>6</a:t>
            </a:r>
            <a:r>
              <a:rPr lang="ko-KR" altLang="en-US" sz="1200" dirty="0">
                <a:solidFill>
                  <a:srgbClr val="FF0000"/>
                </a:solidFill>
              </a:rPr>
              <a:t>가지 스킬</a:t>
            </a:r>
            <a:r>
              <a:rPr lang="ko-KR" altLang="en-US" sz="1200" dirty="0"/>
              <a:t>만 사용하고</a:t>
            </a:r>
            <a:r>
              <a:rPr lang="en-US" altLang="ko-KR" sz="1200" dirty="0"/>
              <a:t>, </a:t>
            </a:r>
            <a:r>
              <a:rPr lang="ko-KR" altLang="en-US" sz="1200" dirty="0"/>
              <a:t>스킬 레벨과 트라이포드를 올릴 수 없다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캐릭터의 전투레벨에 따라 스킬 피해량이 증가한다</a:t>
            </a:r>
            <a:r>
              <a:rPr lang="en-US" altLang="ko-KR" sz="1200" dirty="0"/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293B5-0739-CB1B-F454-61260B7F5392}"/>
              </a:ext>
            </a:extLst>
          </p:cNvPr>
          <p:cNvSpPr txBox="1"/>
          <p:nvPr/>
        </p:nvSpPr>
        <p:spPr>
          <a:xfrm>
            <a:off x="1336943" y="3373983"/>
            <a:ext cx="44107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(Q </a:t>
            </a:r>
            <a:r>
              <a:rPr lang="ko-KR" altLang="en-US" sz="1200" dirty="0"/>
              <a:t>스킬</a:t>
            </a:r>
            <a:r>
              <a:rPr lang="en-US" altLang="ko-KR" sz="1200" dirty="0"/>
              <a:t>)</a:t>
            </a:r>
            <a:r>
              <a:rPr lang="ko-KR" altLang="en-US" sz="1200" dirty="0"/>
              <a:t> 비스트 러쉬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(</a:t>
            </a:r>
            <a:r>
              <a:rPr lang="ko-KR" altLang="en-US" sz="1200" dirty="0"/>
              <a:t>나무로 검을 만든 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전방으로 돌진</a:t>
            </a:r>
            <a:r>
              <a:rPr lang="ko-KR" altLang="en-US" sz="1200" dirty="0"/>
              <a:t>하여 찌르기</a:t>
            </a:r>
            <a:r>
              <a:rPr lang="en-US" altLang="ko-KR" sz="1200" dirty="0"/>
              <a:t> </a:t>
            </a:r>
            <a:r>
              <a:rPr lang="ko-KR" altLang="en-US" sz="1200" dirty="0"/>
              <a:t>공격을 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4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(W </a:t>
            </a:r>
            <a:r>
              <a:rPr lang="ko-KR" altLang="en-US" sz="1200" dirty="0"/>
              <a:t>스킬</a:t>
            </a:r>
            <a:r>
              <a:rPr lang="en-US" altLang="ko-KR" sz="1200" dirty="0"/>
              <a:t>) </a:t>
            </a:r>
            <a:r>
              <a:rPr lang="ko-KR" altLang="en-US" sz="1200" dirty="0"/>
              <a:t>소드 스톰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(</a:t>
            </a:r>
            <a:r>
              <a:rPr lang="ko-KR" altLang="en-US" sz="1200" dirty="0"/>
              <a:t>나무로 검을 만든 후</a:t>
            </a:r>
            <a:r>
              <a:rPr lang="en-US" altLang="ko-KR" sz="1200" dirty="0"/>
              <a:t>)</a:t>
            </a:r>
            <a:r>
              <a:rPr lang="ko-KR" altLang="en-US" sz="1200" dirty="0"/>
              <a:t> 빠르게 휘둘러 </a:t>
            </a:r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ko-KR" altLang="en-US" sz="1200" dirty="0">
                <a:solidFill>
                  <a:srgbClr val="FF0000"/>
                </a:solidFill>
              </a:rPr>
              <a:t>회 공격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8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</a:t>
            </a:r>
            <a:r>
              <a:rPr lang="en-US" altLang="ko-KR" sz="1200" dirty="0"/>
              <a:t> : </a:t>
            </a:r>
            <a:r>
              <a:rPr lang="ko-KR" altLang="en-US" sz="1200" dirty="0"/>
              <a:t>중상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(E </a:t>
            </a:r>
            <a:r>
              <a:rPr lang="ko-KR" altLang="en-US" sz="1200" dirty="0"/>
              <a:t>스킬</a:t>
            </a:r>
            <a:r>
              <a:rPr lang="en-US" altLang="ko-KR" sz="1200" dirty="0"/>
              <a:t>) </a:t>
            </a:r>
            <a:r>
              <a:rPr lang="ko-KR" altLang="en-US" sz="1200" dirty="0"/>
              <a:t>백 점프 샷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(</a:t>
            </a:r>
            <a:r>
              <a:rPr lang="ko-KR" altLang="en-US" sz="1200" dirty="0"/>
              <a:t>나무로 활과 화살을 만든 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마우스 방향으로 살짝 도약</a:t>
            </a:r>
            <a:r>
              <a:rPr lang="ko-KR" altLang="en-US" sz="1200" dirty="0"/>
              <a:t>하며 화살을 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8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시너지 </a:t>
            </a:r>
            <a:r>
              <a:rPr lang="en-US" altLang="ko-KR" sz="1200" dirty="0"/>
              <a:t>: </a:t>
            </a:r>
            <a:r>
              <a:rPr lang="ko-KR" altLang="en-US" sz="1200" dirty="0"/>
              <a:t>공격 적중 시 </a:t>
            </a:r>
            <a:r>
              <a:rPr lang="en-US" altLang="ko-KR" sz="1200" dirty="0">
                <a:solidFill>
                  <a:srgbClr val="FF0000"/>
                </a:solidFill>
              </a:rPr>
              <a:t>6</a:t>
            </a:r>
            <a:r>
              <a:rPr lang="ko-KR" altLang="en-US" sz="1200" dirty="0">
                <a:solidFill>
                  <a:srgbClr val="FF0000"/>
                </a:solidFill>
              </a:rPr>
              <a:t>초간 적의 치명타 저항률 </a:t>
            </a:r>
            <a:r>
              <a:rPr lang="en-US" altLang="ko-KR" sz="1200" dirty="0">
                <a:solidFill>
                  <a:srgbClr val="FF0000"/>
                </a:solidFill>
              </a:rPr>
              <a:t>10%</a:t>
            </a:r>
            <a:r>
              <a:rPr lang="ko-KR" altLang="en-US" sz="1200" dirty="0">
                <a:solidFill>
                  <a:srgbClr val="FF0000"/>
                </a:solidFill>
              </a:rPr>
              <a:t> 감소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61DEB-FB59-41A8-7630-4EBA635F4694}"/>
              </a:ext>
            </a:extLst>
          </p:cNvPr>
          <p:cNvSpPr txBox="1"/>
          <p:nvPr/>
        </p:nvSpPr>
        <p:spPr>
          <a:xfrm>
            <a:off x="5913926" y="2703016"/>
            <a:ext cx="49248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(R </a:t>
            </a:r>
            <a:r>
              <a:rPr lang="ko-KR" altLang="en-US" sz="1200" dirty="0"/>
              <a:t>스킬</a:t>
            </a:r>
            <a:r>
              <a:rPr lang="en-US" altLang="ko-KR" sz="1200" dirty="0"/>
              <a:t>) </a:t>
            </a:r>
            <a:r>
              <a:rPr lang="ko-KR" altLang="en-US" sz="1200" dirty="0"/>
              <a:t>애로우 레인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(</a:t>
            </a:r>
            <a:r>
              <a:rPr lang="ko-KR" altLang="en-US" sz="1200" dirty="0"/>
              <a:t>나무로 활과 화살을 만든 후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해당 지점</a:t>
            </a:r>
            <a:r>
              <a:rPr lang="ko-KR" altLang="en-US" sz="1200" dirty="0"/>
              <a:t>에 </a:t>
            </a:r>
            <a:r>
              <a:rPr lang="ko-KR" altLang="en-US" sz="1200" dirty="0">
                <a:solidFill>
                  <a:srgbClr val="FF0000"/>
                </a:solidFill>
              </a:rPr>
              <a:t>화살 비</a:t>
            </a:r>
            <a:r>
              <a:rPr lang="ko-KR" altLang="en-US" sz="1200" dirty="0"/>
              <a:t>를 내린다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지점 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범위 지정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14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 </a:t>
            </a:r>
            <a:r>
              <a:rPr lang="en-US" altLang="ko-KR" sz="1200" dirty="0"/>
              <a:t>: </a:t>
            </a:r>
            <a:r>
              <a:rPr lang="ko-KR" altLang="en-US" sz="1200" dirty="0"/>
              <a:t>상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부위 파괴 </a:t>
            </a:r>
            <a:r>
              <a:rPr lang="en-US" altLang="ko-KR" sz="1200" dirty="0"/>
              <a:t>: 1</a:t>
            </a:r>
            <a:r>
              <a:rPr lang="ko-KR" altLang="en-US" sz="1200" dirty="0"/>
              <a:t>레벨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(A </a:t>
            </a:r>
            <a:r>
              <a:rPr lang="ko-KR" altLang="en-US" sz="1200" dirty="0"/>
              <a:t>스킬</a:t>
            </a:r>
            <a:r>
              <a:rPr lang="en-US" altLang="ko-KR" sz="1200" dirty="0"/>
              <a:t>) </a:t>
            </a:r>
            <a:r>
              <a:rPr lang="ko-KR" altLang="en-US" sz="1200" dirty="0"/>
              <a:t>뒤엉킨 엘조윈의 가지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몸의 양옆 허리 쪽에서 나무를 </a:t>
            </a:r>
            <a:r>
              <a:rPr lang="ko-KR" altLang="en-US" sz="1200" dirty="0">
                <a:solidFill>
                  <a:srgbClr val="FF0000"/>
                </a:solidFill>
              </a:rPr>
              <a:t>주먹 모양으로 생성</a:t>
            </a:r>
            <a:r>
              <a:rPr lang="ko-KR" altLang="en-US" sz="1200" dirty="0"/>
              <a:t>하여 전방에 내지른다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6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 </a:t>
            </a:r>
            <a:r>
              <a:rPr lang="en-US" altLang="ko-KR" sz="1200" dirty="0"/>
              <a:t>: </a:t>
            </a:r>
            <a:r>
              <a:rPr lang="ko-KR" altLang="en-US" sz="1200" dirty="0"/>
              <a:t>중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카운터</a:t>
            </a:r>
            <a:r>
              <a:rPr lang="en-US" altLang="ko-KR" sz="1200" dirty="0"/>
              <a:t> : </a:t>
            </a:r>
            <a:r>
              <a:rPr lang="ko-KR" altLang="en-US" sz="1200" dirty="0">
                <a:solidFill>
                  <a:srgbClr val="FF0000"/>
                </a:solidFill>
              </a:rPr>
              <a:t>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/>
              <a:t>(S </a:t>
            </a:r>
            <a:r>
              <a:rPr lang="ko-KR" altLang="en-US" sz="1200" dirty="0"/>
              <a:t>스킬</a:t>
            </a:r>
            <a:r>
              <a:rPr lang="en-US" altLang="ko-KR" sz="1200" dirty="0"/>
              <a:t>) </a:t>
            </a:r>
            <a:r>
              <a:rPr lang="ko-KR" altLang="en-US" sz="1200" dirty="0"/>
              <a:t>굳건한 엘조윈의 줄기 </a:t>
            </a:r>
            <a:endParaRPr lang="en-US" altLang="ko-KR" sz="1200" dirty="0"/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마우스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위치의 바닥</a:t>
            </a:r>
            <a:r>
              <a:rPr lang="ko-KR" altLang="en-US" sz="1200" dirty="0"/>
              <a:t>에서 날카로운 나무 줄기들을 소환하고 위쪽을 향해 폭발하든 찌른다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지점</a:t>
            </a:r>
            <a:r>
              <a:rPr lang="en-US" altLang="ko-KR" sz="1200" dirty="0"/>
              <a:t> (</a:t>
            </a:r>
            <a:r>
              <a:rPr lang="ko-KR" altLang="en-US" sz="1200" dirty="0">
                <a:solidFill>
                  <a:srgbClr val="FF0000"/>
                </a:solidFill>
              </a:rPr>
              <a:t>범위 지정 없음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18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 </a:t>
            </a:r>
            <a:r>
              <a:rPr lang="en-US" altLang="ko-KR" sz="1200" dirty="0"/>
              <a:t>: </a:t>
            </a:r>
            <a:r>
              <a:rPr lang="ko-KR" altLang="en-US" sz="1200" dirty="0"/>
              <a:t>상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부위 파괴 </a:t>
            </a:r>
            <a:r>
              <a:rPr lang="en-US" altLang="ko-KR" sz="1200" dirty="0"/>
              <a:t>: 1</a:t>
            </a:r>
            <a:r>
              <a:rPr lang="ko-KR" altLang="en-US" sz="1200" dirty="0"/>
              <a:t>레벨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6097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D35E0-DCFD-B023-243E-3206C37E8257}"/>
              </a:ext>
            </a:extLst>
          </p:cNvPr>
          <p:cNvSpPr txBox="1"/>
          <p:nvPr/>
        </p:nvSpPr>
        <p:spPr>
          <a:xfrm>
            <a:off x="1317103" y="2140619"/>
            <a:ext cx="88611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아이덴티티의 수치에 따라 성능과 외형이 다른 고대의 골렘을 소환한다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소환된 상태에서 </a:t>
            </a:r>
            <a:r>
              <a:rPr lang="en-US" altLang="ko-KR" sz="1200" dirty="0">
                <a:solidFill>
                  <a:srgbClr val="FF0000"/>
                </a:solidFill>
              </a:rPr>
              <a:t>x</a:t>
            </a:r>
            <a:r>
              <a:rPr lang="ko-KR" altLang="en-US" sz="1200" dirty="0">
                <a:solidFill>
                  <a:srgbClr val="FF0000"/>
                </a:solidFill>
              </a:rPr>
              <a:t>키 재 입력</a:t>
            </a:r>
            <a:r>
              <a:rPr lang="ko-KR" altLang="en-US" sz="1200" dirty="0"/>
              <a:t> 시 </a:t>
            </a:r>
            <a:r>
              <a:rPr lang="ko-KR" altLang="en-US" sz="1200" dirty="0">
                <a:solidFill>
                  <a:srgbClr val="FF0000"/>
                </a:solidFill>
              </a:rPr>
              <a:t>골렘의 스킬</a:t>
            </a:r>
            <a:r>
              <a:rPr lang="ko-KR" altLang="en-US" sz="1200" dirty="0"/>
              <a:t>을 발동한다</a:t>
            </a:r>
            <a:r>
              <a:rPr lang="en-US" altLang="ko-KR" sz="1200" dirty="0"/>
              <a:t>. </a:t>
            </a:r>
            <a:r>
              <a:rPr lang="ko-KR" altLang="en-US" sz="1200" dirty="0"/>
              <a:t>골렘의 피해량과 소환 유지 시간은 특화 수치에 비례하지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골렘은 </a:t>
            </a:r>
            <a:r>
              <a:rPr lang="ko-KR" altLang="en-US" sz="1200" dirty="0">
                <a:solidFill>
                  <a:srgbClr val="FF0000"/>
                </a:solidFill>
              </a:rPr>
              <a:t>한 마리 밖에 소환할 수 없다</a:t>
            </a:r>
            <a:r>
              <a:rPr lang="en-US" altLang="ko-KR" sz="1200" dirty="0"/>
              <a:t>. </a:t>
            </a:r>
            <a:r>
              <a:rPr lang="ko-KR" altLang="en-US" sz="1200" dirty="0"/>
              <a:t>소환된 골렘이 소환 해제되어야 다른 골렘을 소환할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직업 각인 </a:t>
            </a:r>
            <a:r>
              <a:rPr lang="en-US" altLang="ko-KR" sz="1200" dirty="0"/>
              <a:t>‘</a:t>
            </a:r>
            <a:r>
              <a:rPr lang="ko-KR" altLang="en-US" sz="1200" dirty="0">
                <a:solidFill>
                  <a:srgbClr val="FF0000"/>
                </a:solidFill>
              </a:rPr>
              <a:t>골렘 마스터</a:t>
            </a:r>
            <a:r>
              <a:rPr lang="en-US" altLang="ko-KR" sz="1200" dirty="0"/>
              <a:t>‘</a:t>
            </a:r>
            <a:r>
              <a:rPr lang="ko-KR" altLang="en-US" sz="1200" dirty="0"/>
              <a:t>를 채용하면 다음과 같은 효과를 얻는다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정령화</a:t>
            </a:r>
            <a:r>
              <a:rPr lang="en-US" altLang="ko-KR" sz="1200" dirty="0"/>
              <a:t>(Z</a:t>
            </a:r>
            <a:r>
              <a:rPr lang="ko-KR" altLang="en-US" sz="1200" dirty="0"/>
              <a:t>키</a:t>
            </a:r>
            <a:r>
              <a:rPr lang="en-US" altLang="ko-KR" sz="1200" dirty="0"/>
              <a:t>)</a:t>
            </a:r>
            <a:r>
              <a:rPr lang="ko-KR" altLang="en-US" sz="1200" dirty="0"/>
              <a:t>를 사용할 수 없다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골렘의 </a:t>
            </a:r>
            <a:r>
              <a:rPr lang="ko-KR" altLang="en-US" sz="1200" dirty="0">
                <a:solidFill>
                  <a:srgbClr val="FF0000"/>
                </a:solidFill>
              </a:rPr>
              <a:t>피해량</a:t>
            </a:r>
            <a:r>
              <a:rPr lang="ko-KR" altLang="en-US" sz="1200" dirty="0"/>
              <a:t>이 </a:t>
            </a:r>
            <a:r>
              <a:rPr lang="en-US" altLang="ko-KR" sz="1200" dirty="0">
                <a:solidFill>
                  <a:srgbClr val="0070C0"/>
                </a:solidFill>
              </a:rPr>
              <a:t>10%/15%/20% </a:t>
            </a:r>
            <a:r>
              <a:rPr lang="ko-KR" altLang="en-US" sz="1200" dirty="0"/>
              <a:t>증가한다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골렘의 </a:t>
            </a:r>
            <a:r>
              <a:rPr lang="ko-KR" altLang="en-US" sz="1200" dirty="0">
                <a:solidFill>
                  <a:srgbClr val="FF0000"/>
                </a:solidFill>
              </a:rPr>
              <a:t>소환 유지 시간</a:t>
            </a:r>
            <a:r>
              <a:rPr lang="ko-KR" altLang="en-US" sz="1200" dirty="0"/>
              <a:t>이 </a:t>
            </a:r>
            <a:r>
              <a:rPr lang="en-US" altLang="ko-KR" sz="1200" dirty="0">
                <a:solidFill>
                  <a:srgbClr val="0070C0"/>
                </a:solidFill>
              </a:rPr>
              <a:t>20%/30%/50% </a:t>
            </a:r>
            <a:r>
              <a:rPr lang="ko-KR" altLang="en-US" sz="1200" dirty="0"/>
              <a:t>증가한다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골렘 스킬을 사용할 때 마다 자신의 </a:t>
            </a:r>
            <a:r>
              <a:rPr lang="ko-KR" altLang="en-US" sz="1200" dirty="0">
                <a:solidFill>
                  <a:srgbClr val="FF0000"/>
                </a:solidFill>
              </a:rPr>
              <a:t>공격 속도와 이동 속도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0%/1%/2%</a:t>
            </a:r>
            <a:r>
              <a:rPr lang="ko-KR" altLang="en-US" sz="1200" dirty="0"/>
              <a:t>씩 증가한다</a:t>
            </a:r>
            <a:r>
              <a:rPr lang="en-US" altLang="ko-KR" sz="1200" dirty="0"/>
              <a:t>. (</a:t>
            </a:r>
            <a:r>
              <a:rPr lang="ko-KR" altLang="en-US" sz="1200" dirty="0"/>
              <a:t>최대 </a:t>
            </a:r>
            <a:r>
              <a:rPr lang="en-US" altLang="ko-KR" sz="1200" dirty="0"/>
              <a:t>5</a:t>
            </a:r>
            <a:r>
              <a:rPr lang="ko-KR" altLang="en-US" sz="1200" dirty="0"/>
              <a:t>중첩</a:t>
            </a:r>
            <a:r>
              <a:rPr lang="en-US" altLang="ko-KR" sz="1200" dirty="0"/>
              <a:t>) (</a:t>
            </a:r>
            <a:r>
              <a:rPr lang="ko-KR" altLang="en-US" sz="1200" dirty="0"/>
              <a:t>단</a:t>
            </a:r>
            <a:r>
              <a:rPr lang="en-US" altLang="ko-KR" sz="1200" dirty="0"/>
              <a:t>, 10</a:t>
            </a:r>
            <a:r>
              <a:rPr lang="ko-KR" altLang="en-US" sz="1200" dirty="0"/>
              <a:t>초 동안 골렘 스킬을 사용하지 못하는 경우 중첩된 버프가 초기화 된다</a:t>
            </a:r>
            <a:r>
              <a:rPr lang="en-US" altLang="ko-KR" sz="1200" dirty="0"/>
              <a:t>.)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BD82C-0FDC-EF32-F0B6-6D755B4DE53D}"/>
              </a:ext>
            </a:extLst>
          </p:cNvPr>
          <p:cNvSpPr txBox="1"/>
          <p:nvPr/>
        </p:nvSpPr>
        <p:spPr>
          <a:xfrm>
            <a:off x="1239237" y="1593335"/>
            <a:ext cx="443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아이덴티티 스킬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골렘 소환</a:t>
            </a:r>
            <a:r>
              <a:rPr lang="en-US" altLang="ko-KR" sz="2000" dirty="0">
                <a:solidFill>
                  <a:srgbClr val="595959"/>
                </a:solidFill>
              </a:rPr>
              <a:t>(X</a:t>
            </a:r>
            <a:r>
              <a:rPr lang="ko-KR" altLang="en-US" sz="2000" dirty="0">
                <a:solidFill>
                  <a:srgbClr val="595959"/>
                </a:solidFill>
              </a:rPr>
              <a:t>키</a:t>
            </a:r>
            <a:r>
              <a:rPr lang="en-US" altLang="ko-KR" sz="2000" dirty="0">
                <a:solidFill>
                  <a:srgbClr val="595959"/>
                </a:solidFill>
              </a:rPr>
              <a:t>)</a:t>
            </a:r>
            <a:endParaRPr lang="ko-KR" altLang="en-US" sz="2000" dirty="0">
              <a:solidFill>
                <a:srgbClr val="59595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AAC4DE-950B-0689-E71F-B152FA38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02" y="4145136"/>
            <a:ext cx="1544670" cy="21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28E35B2-DE2E-6800-9028-4FBBFB602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150" y="4544953"/>
            <a:ext cx="2065014" cy="176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598F93E-DCD8-400D-FD29-8A056281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42" y="3972635"/>
            <a:ext cx="1544670" cy="23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7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9558F-A282-0AAB-158B-6555D9E4A6B3}"/>
              </a:ext>
            </a:extLst>
          </p:cNvPr>
          <p:cNvSpPr/>
          <p:nvPr/>
        </p:nvSpPr>
        <p:spPr>
          <a:xfrm>
            <a:off x="0" y="0"/>
            <a:ext cx="12192000" cy="1287624"/>
          </a:xfrm>
          <a:prstGeom prst="rect">
            <a:avLst/>
          </a:prstGeom>
          <a:solidFill>
            <a:srgbClr val="E9E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A7E0A-0E9D-C112-D027-5838BECB66C3}"/>
              </a:ext>
            </a:extLst>
          </p:cNvPr>
          <p:cNvSpPr txBox="1"/>
          <p:nvPr/>
        </p:nvSpPr>
        <p:spPr>
          <a:xfrm>
            <a:off x="1026367" y="364294"/>
            <a:ext cx="472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95959"/>
                </a:solidFill>
              </a:rPr>
              <a:t>1. </a:t>
            </a:r>
            <a:r>
              <a:rPr lang="ko-KR" altLang="en-US" sz="5400" dirty="0">
                <a:solidFill>
                  <a:srgbClr val="595959"/>
                </a:solidFill>
              </a:rPr>
              <a:t>클래스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BD82C-0FDC-EF32-F0B6-6D755B4DE53D}"/>
              </a:ext>
            </a:extLst>
          </p:cNvPr>
          <p:cNvSpPr txBox="1"/>
          <p:nvPr/>
        </p:nvSpPr>
        <p:spPr>
          <a:xfrm>
            <a:off x="1239237" y="1593335"/>
            <a:ext cx="4433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</a:rPr>
              <a:t>아이덴티티 스킬 </a:t>
            </a:r>
            <a:r>
              <a:rPr lang="en-US" altLang="ko-KR" sz="2000" dirty="0">
                <a:solidFill>
                  <a:srgbClr val="595959"/>
                </a:solidFill>
              </a:rPr>
              <a:t>–</a:t>
            </a:r>
            <a:r>
              <a:rPr lang="ko-KR" altLang="en-US" sz="2000" dirty="0">
                <a:solidFill>
                  <a:srgbClr val="595959"/>
                </a:solidFill>
              </a:rPr>
              <a:t> 골렘 소환</a:t>
            </a:r>
            <a:r>
              <a:rPr lang="en-US" altLang="ko-KR" sz="2000" dirty="0">
                <a:solidFill>
                  <a:srgbClr val="595959"/>
                </a:solidFill>
              </a:rPr>
              <a:t>(X</a:t>
            </a:r>
            <a:r>
              <a:rPr lang="ko-KR" altLang="en-US" sz="2000" dirty="0">
                <a:solidFill>
                  <a:srgbClr val="595959"/>
                </a:solidFill>
              </a:rPr>
              <a:t>키</a:t>
            </a:r>
            <a:r>
              <a:rPr lang="en-US" altLang="ko-KR" sz="2000" dirty="0">
                <a:solidFill>
                  <a:srgbClr val="595959"/>
                </a:solidFill>
              </a:rPr>
              <a:t>)</a:t>
            </a:r>
            <a:endParaRPr lang="ko-KR" altLang="en-US" sz="2000" dirty="0">
              <a:solidFill>
                <a:srgbClr val="59595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AAC4DE-950B-0689-E71F-B152FA38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09" y="2531021"/>
            <a:ext cx="2098203" cy="29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8EE67-6B78-54F7-301F-8BE6A8EC3001}"/>
              </a:ext>
            </a:extLst>
          </p:cNvPr>
          <p:cNvSpPr txBox="1"/>
          <p:nvPr/>
        </p:nvSpPr>
        <p:spPr>
          <a:xfrm>
            <a:off x="3767850" y="2531021"/>
            <a:ext cx="66768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>
                <a:solidFill>
                  <a:srgbClr val="FF0000"/>
                </a:solidFill>
              </a:rPr>
              <a:t>아이덴티티 게이지 </a:t>
            </a:r>
            <a:r>
              <a:rPr lang="en-US" altLang="ko-KR" sz="1200" dirty="0">
                <a:solidFill>
                  <a:srgbClr val="FF0000"/>
                </a:solidFill>
              </a:rPr>
              <a:t>0~69%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ko-KR" altLang="en-US" sz="1200" dirty="0"/>
              <a:t>거대한 꽃잎을 등에 달아 비행하는 꽃잎 골렘 </a:t>
            </a:r>
            <a:r>
              <a:rPr lang="en-US" altLang="ko-KR" sz="1200" dirty="0"/>
              <a:t>‘</a:t>
            </a:r>
            <a:r>
              <a:rPr lang="ko-KR" altLang="en-US" sz="1200" dirty="0">
                <a:solidFill>
                  <a:srgbClr val="FF0000"/>
                </a:solidFill>
              </a:rPr>
              <a:t>버터플라워</a:t>
            </a:r>
            <a:r>
              <a:rPr lang="en-US" altLang="ko-KR" sz="1200" dirty="0"/>
              <a:t>(Butter-Flower)’</a:t>
            </a:r>
            <a:r>
              <a:rPr lang="ko-KR" altLang="en-US" sz="1200" dirty="0"/>
              <a:t>를 소환한다</a:t>
            </a:r>
            <a:r>
              <a:rPr lang="en-US" altLang="ko-KR" sz="1200" dirty="0"/>
              <a:t>. </a:t>
            </a:r>
            <a:r>
              <a:rPr lang="ko-KR" altLang="en-US" sz="1200" dirty="0"/>
              <a:t>버터플라워는 </a:t>
            </a:r>
            <a:r>
              <a:rPr lang="en-US" altLang="ko-KR" sz="1200" dirty="0">
                <a:solidFill>
                  <a:srgbClr val="FF0000"/>
                </a:solidFill>
              </a:rPr>
              <a:t>10</a:t>
            </a:r>
            <a:r>
              <a:rPr lang="ko-KR" altLang="en-US" sz="1200" dirty="0">
                <a:solidFill>
                  <a:srgbClr val="FF0000"/>
                </a:solidFill>
              </a:rPr>
              <a:t>초 후에 소환 해제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버터플라워의 기본 공격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날갯짓으로 꽃잎 </a:t>
            </a:r>
            <a:r>
              <a:rPr lang="en-US" altLang="ko-KR" sz="1200" dirty="0"/>
              <a:t>2</a:t>
            </a:r>
            <a:r>
              <a:rPr lang="ko-KR" altLang="en-US" sz="1200" dirty="0"/>
              <a:t>개를 빠르게 회전시켜 날려보낸다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초에 한 번씩 공격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/>
              <a:t>버터플라워의 스킬</a:t>
            </a:r>
            <a:r>
              <a:rPr lang="en-US" altLang="ko-KR" sz="1200" dirty="0"/>
              <a:t>(X</a:t>
            </a:r>
            <a:r>
              <a:rPr lang="ko-KR" altLang="en-US" sz="1200" dirty="0"/>
              <a:t>키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공중에서 빠르게 비행하여 날카로운 날개로 적을 베어낸다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스킬 타입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재사용 대기시간 </a:t>
            </a:r>
            <a:r>
              <a:rPr lang="en-US" altLang="ko-KR" sz="1200" dirty="0"/>
              <a:t>: 5</a:t>
            </a:r>
            <a:r>
              <a:rPr lang="ko-KR" altLang="en-US" sz="1200" dirty="0"/>
              <a:t>초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무력화 </a:t>
            </a:r>
            <a:r>
              <a:rPr lang="en-US" altLang="ko-KR" sz="1200" dirty="0"/>
              <a:t>: </a:t>
            </a:r>
            <a:r>
              <a:rPr lang="ko-KR" altLang="en-US" sz="1200" dirty="0"/>
              <a:t>중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카운터 </a:t>
            </a: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04800-6716-FA06-AC71-3125FC253750}"/>
              </a:ext>
            </a:extLst>
          </p:cNvPr>
          <p:cNvSpPr txBox="1"/>
          <p:nvPr/>
        </p:nvSpPr>
        <p:spPr>
          <a:xfrm>
            <a:off x="1294580" y="5466330"/>
            <a:ext cx="1971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이미지 출처</a:t>
            </a:r>
            <a:r>
              <a:rPr lang="en-US" altLang="ko-KR" sz="900" dirty="0"/>
              <a:t>:</a:t>
            </a:r>
          </a:p>
          <a:p>
            <a:r>
              <a:rPr lang="ko-KR" altLang="en-US" sz="900" dirty="0">
                <a:hlinkClick r:id="rId3"/>
              </a:rPr>
              <a:t>https://www.pinterest.co.kr/pin/382454193365957217/</a:t>
            </a:r>
            <a:endParaRPr lang="en-US" altLang="ko-KR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3082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2511</Words>
  <Application>Microsoft Office PowerPoint</Application>
  <PresentationFormat>와이드스크린</PresentationFormat>
  <Paragraphs>366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홍진선(2017184037)</dc:creator>
  <cp:lastModifiedBy>홍진선(2017184037)</cp:lastModifiedBy>
  <cp:revision>8</cp:revision>
  <dcterms:created xsi:type="dcterms:W3CDTF">2022-11-07T14:25:15Z</dcterms:created>
  <dcterms:modified xsi:type="dcterms:W3CDTF">2022-11-08T07:17:17Z</dcterms:modified>
</cp:coreProperties>
</file>